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7" r:id="rId6"/>
    <p:sldId id="296" r:id="rId7"/>
    <p:sldId id="298" r:id="rId8"/>
    <p:sldId id="299" r:id="rId9"/>
    <p:sldId id="3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5" d="100"/>
          <a:sy n="65" d="100"/>
        </p:scale>
        <p:origin x="4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soundcloud.com/user-774962179/teddy-bears-picnic-silly-abstract-ver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ngsookchoi.com/" TargetMode="External"/><Relationship Id="rId2" Type="http://schemas.openxmlformats.org/officeDocument/2006/relationships/hyperlink" Target="https://www.lladykitt.com/together-ness-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ladykitt.com/together-ness-tools" TargetMode="External"/><Relationship Id="rId2" Type="http://schemas.openxmlformats.org/officeDocument/2006/relationships/hyperlink" Target="http://www.intothewildchisenhale.co.uk/about.html" TargetMode="External"/><Relationship Id="rId1" Type="http://schemas.openxmlformats.org/officeDocument/2006/relationships/slideLayout" Target="../slideLayouts/slideLayout2.xml"/><Relationship Id="rId5" Type="http://schemas.openxmlformats.org/officeDocument/2006/relationships/hyperlink" Target="https://www.google.com/search?q=Jimmy+Kennedy&amp;stick=H4sIAAAAAAAAAONgVuLUz9U3MM5JNi56xGjCLfDyxz1hKe1Ja05eY1Tl4grOyC93zSvJLKkUEudig7J4pbi5ELp4FrHyemXm5lYqeKfm5aWmVAIAJfJzKVQAAAA" TargetMode="External"/><Relationship Id="rId4" Type="http://schemas.openxmlformats.org/officeDocument/2006/relationships/hyperlink" Target="https://www.starandshadow.org.uk/micro-projects/calves-hair-h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olour photo, interior. A book with slightly yellowing paper and dense text lays open. From one page are cut the silhouettes of 4 bears. The paper at  the base of their feet remains attached to the page and their bodies are folded up out of the page so that they are all upright at a right angle from the book. they are lit from behind with a strong beam of white light which sends elongated bear shadow across the page towards the viewer.">
            <a:extLst>
              <a:ext uri="{FF2B5EF4-FFF2-40B4-BE49-F238E27FC236}">
                <a16:creationId xmlns:a16="http://schemas.microsoft.com/office/drawing/2014/main" id="{D9F73848-91FE-4D29-B0DC-BFC408416682}"/>
              </a:ext>
              <a:ext uri="{C183D7F6-B498-43B3-948B-1728B52AA6E4}">
                <adec:decorative xmlns:adec="http://schemas.microsoft.com/office/drawing/2017/decorative" val="0"/>
              </a:ext>
            </a:extLst>
          </p:cNvPr>
          <p:cNvPicPr>
            <a:picLocks noChangeAspect="1"/>
          </p:cNvPicPr>
          <p:nvPr/>
        </p:nvPicPr>
        <p:blipFill rotWithShape="1">
          <a:blip r:embed="rId3"/>
          <a:srcRect l="10120" r="7360"/>
          <a:stretch/>
        </p:blipFill>
        <p:spPr>
          <a:xfrm>
            <a:off x="4646383" y="10"/>
            <a:ext cx="7545616" cy="6857990"/>
          </a:xfrm>
          <a:prstGeom prst="rect">
            <a:avLst/>
          </a:prstGeom>
        </p:spPr>
      </p:pic>
      <p:sp>
        <p:nvSpPr>
          <p:cNvPr id="96" name="Rectangle 9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98" name="Rectangle 9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466524" y="1340361"/>
            <a:ext cx="3729162" cy="3341700"/>
          </a:xfrm>
        </p:spPr>
        <p:txBody>
          <a:bodyPr>
            <a:normAutofit/>
          </a:bodyPr>
          <a:lstStyle/>
          <a:p>
            <a:r>
              <a:rPr lang="en-US" sz="3300" b="1" dirty="0">
                <a:solidFill>
                  <a:schemeClr val="tx1"/>
                </a:solidFill>
                <a:effectLst/>
              </a:rPr>
              <a:t>“Enter, pursued by a bear”,</a:t>
            </a:r>
            <a:br>
              <a:rPr lang="en-US" sz="3300" b="1" dirty="0">
                <a:solidFill>
                  <a:schemeClr val="tx1"/>
                </a:solidFill>
                <a:effectLst/>
              </a:rPr>
            </a:br>
            <a:r>
              <a:rPr lang="en-US" sz="3300" b="1" dirty="0">
                <a:solidFill>
                  <a:schemeClr val="tx1"/>
                </a:solidFill>
                <a:effectLst/>
              </a:rPr>
              <a:t>By Lady Kitt, Sarah </a:t>
            </a:r>
            <a:r>
              <a:rPr lang="en-US" sz="3300" b="1" dirty="0" err="1">
                <a:solidFill>
                  <a:schemeClr val="tx1"/>
                </a:solidFill>
                <a:effectLst/>
              </a:rPr>
              <a:t>lI</a:t>
            </a:r>
            <a:r>
              <a:rPr lang="en-US" sz="3300" b="1" dirty="0">
                <a:solidFill>
                  <a:schemeClr val="tx1"/>
                </a:solidFill>
                <a:effectLst/>
              </a:rPr>
              <a:t> and Edwin  Li</a:t>
            </a:r>
            <a:br>
              <a:rPr lang="en-US" sz="3300" dirty="0">
                <a:solidFill>
                  <a:schemeClr val="tx1"/>
                </a:solidFill>
              </a:rPr>
            </a:br>
            <a:br>
              <a:rPr lang="en-US" sz="3300" dirty="0">
                <a:solidFill>
                  <a:schemeClr val="tx1"/>
                </a:solidFill>
              </a:rPr>
            </a:br>
            <a:endParaRPr lang="en-US" sz="3300"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434284" y="4731476"/>
            <a:ext cx="3793642" cy="970905"/>
          </a:xfrm>
        </p:spPr>
        <p:txBody>
          <a:bodyPr>
            <a:normAutofit/>
          </a:bodyPr>
          <a:lstStyle/>
          <a:p>
            <a:pPr>
              <a:lnSpc>
                <a:spcPct val="100000"/>
              </a:lnSpc>
              <a:spcAft>
                <a:spcPts val="600"/>
              </a:spcAft>
            </a:pPr>
            <a:r>
              <a:rPr lang="en-US" sz="1600" b="1" dirty="0">
                <a:solidFill>
                  <a:schemeClr val="tx1"/>
                </a:solidFill>
                <a:effectLst/>
                <a:latin typeface="+mj-lt"/>
              </a:rPr>
              <a:t>A brief exercise (and musical accompaniment) for addressing / sharing/ thinking about Zoom Fear</a:t>
            </a:r>
            <a:endParaRPr lang="en-US" sz="1600" dirty="0">
              <a:solidFill>
                <a:schemeClr val="tx1"/>
              </a:solidFill>
              <a:latin typeface="+mj-lt"/>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493D-8753-49A2-B342-D9E462E05000}"/>
              </a:ext>
            </a:extLst>
          </p:cNvPr>
          <p:cNvSpPr>
            <a:spLocks noGrp="1"/>
          </p:cNvSpPr>
          <p:nvPr>
            <p:ph type="title"/>
          </p:nvPr>
        </p:nvSpPr>
        <p:spPr>
          <a:xfrm>
            <a:off x="1066800" y="975969"/>
            <a:ext cx="10058400" cy="1371600"/>
          </a:xfrm>
        </p:spPr>
        <p:txBody>
          <a:bodyPr>
            <a:normAutofit/>
          </a:bodyPr>
          <a:lstStyle/>
          <a:p>
            <a:r>
              <a:rPr lang="en-GB" sz="3600" dirty="0"/>
              <a:t>What is “Zoom Fear” and how might this help?</a:t>
            </a:r>
          </a:p>
        </p:txBody>
      </p:sp>
      <p:sp>
        <p:nvSpPr>
          <p:cNvPr id="3" name="Content Placeholder 2">
            <a:extLst>
              <a:ext uri="{FF2B5EF4-FFF2-40B4-BE49-F238E27FC236}">
                <a16:creationId xmlns:a16="http://schemas.microsoft.com/office/drawing/2014/main" id="{5B4DC12B-BB77-441E-A8B4-C214C03C942B}"/>
              </a:ext>
            </a:extLst>
          </p:cNvPr>
          <p:cNvSpPr>
            <a:spLocks noGrp="1"/>
          </p:cNvSpPr>
          <p:nvPr>
            <p:ph idx="1"/>
          </p:nvPr>
        </p:nvSpPr>
        <p:spPr>
          <a:xfrm>
            <a:off x="1066800" y="2807970"/>
            <a:ext cx="10058400" cy="3849624"/>
          </a:xfrm>
        </p:spPr>
        <p:txBody>
          <a:bodyPr>
            <a:normAutofit/>
          </a:bodyPr>
          <a:lstStyle/>
          <a:p>
            <a:r>
              <a:rPr lang="en-US" sz="1600" b="0" i="0" dirty="0">
                <a:solidFill>
                  <a:srgbClr val="222222"/>
                </a:solidFill>
                <a:effectLst/>
                <a:latin typeface="+mj-lt"/>
              </a:rPr>
              <a:t>"Zoom Fear" (“enter, pursued by a bear”*) describes negative feelings which can crop up </a:t>
            </a:r>
            <a:r>
              <a:rPr lang="en-US" sz="1600" dirty="0">
                <a:solidFill>
                  <a:srgbClr val="222222"/>
                </a:solidFill>
                <a:latin typeface="+mj-lt"/>
              </a:rPr>
              <a:t>before/ during video conferencing. </a:t>
            </a:r>
          </a:p>
          <a:p>
            <a:r>
              <a:rPr lang="en-US" sz="1600" b="0" i="0" dirty="0">
                <a:solidFill>
                  <a:srgbClr val="222222"/>
                </a:solidFill>
                <a:effectLst/>
                <a:latin typeface="+mj-lt"/>
              </a:rPr>
              <a:t>It’s feeling </a:t>
            </a:r>
            <a:r>
              <a:rPr lang="en-US" sz="1600" dirty="0">
                <a:solidFill>
                  <a:srgbClr val="222222"/>
                </a:solidFill>
                <a:latin typeface="+mj-lt"/>
              </a:rPr>
              <a:t>Kitt describes as </a:t>
            </a:r>
            <a:r>
              <a:rPr lang="en-US" sz="1600" b="0" i="0" dirty="0">
                <a:solidFill>
                  <a:srgbClr val="222222"/>
                </a:solidFill>
                <a:effectLst/>
                <a:latin typeface="+mj-lt"/>
              </a:rPr>
              <a:t>being chased onto the screen followed by a cloud of doubt, confusion and anxiety, then having to do what is meant to come across as a carefully choreographed dance with the bear, but actually feels like barely disguised brawl. </a:t>
            </a:r>
          </a:p>
          <a:p>
            <a:r>
              <a:rPr lang="en-US" sz="1600" dirty="0">
                <a:solidFill>
                  <a:srgbClr val="222222"/>
                </a:solidFill>
                <a:latin typeface="+mj-lt"/>
              </a:rPr>
              <a:t>This doc gives instructions / ideas for </a:t>
            </a:r>
            <a:r>
              <a:rPr lang="en-US" sz="1600" b="0" i="0" dirty="0">
                <a:solidFill>
                  <a:srgbClr val="222222"/>
                </a:solidFill>
                <a:effectLst/>
                <a:latin typeface="+mj-lt"/>
              </a:rPr>
              <a:t>a short-5-10 mins, (mildly) interactive exercise, which aims to help groups collectively acknowledge and, (ideally) make a pal of, the bear.</a:t>
            </a:r>
            <a:endParaRPr lang="en-GB" sz="1600" dirty="0">
              <a:latin typeface="+mj-lt"/>
            </a:endParaRPr>
          </a:p>
        </p:txBody>
      </p:sp>
      <p:sp>
        <p:nvSpPr>
          <p:cNvPr id="4" name="TextBox 3">
            <a:extLst>
              <a:ext uri="{FF2B5EF4-FFF2-40B4-BE49-F238E27FC236}">
                <a16:creationId xmlns:a16="http://schemas.microsoft.com/office/drawing/2014/main" id="{8C1FFE0A-4128-4F99-8286-3ACCF1B0E896}"/>
              </a:ext>
            </a:extLst>
          </p:cNvPr>
          <p:cNvSpPr txBox="1"/>
          <p:nvPr/>
        </p:nvSpPr>
        <p:spPr>
          <a:xfrm>
            <a:off x="561975" y="5712754"/>
            <a:ext cx="9567299" cy="338554"/>
          </a:xfrm>
          <a:prstGeom prst="rect">
            <a:avLst/>
          </a:prstGeom>
          <a:noFill/>
        </p:spPr>
        <p:txBody>
          <a:bodyPr wrap="none" rtlCol="0">
            <a:spAutoFit/>
          </a:bodyPr>
          <a:lstStyle/>
          <a:p>
            <a:r>
              <a:rPr lang="en-GB" sz="1600" dirty="0">
                <a:latin typeface="+mj-lt"/>
              </a:rPr>
              <a:t>* From the </a:t>
            </a:r>
            <a:r>
              <a:rPr lang="en-US" sz="1600" i="0" dirty="0">
                <a:solidFill>
                  <a:srgbClr val="202124"/>
                </a:solidFill>
                <a:effectLst/>
                <a:latin typeface="+mj-lt"/>
              </a:rPr>
              <a:t>infamous Shakespeare stage direction, 'Exit, pursued by a bear’, Act III, The Winter's Tale</a:t>
            </a:r>
            <a:endParaRPr lang="en-GB" sz="1600" dirty="0">
              <a:latin typeface="+mj-lt"/>
            </a:endParaRPr>
          </a:p>
        </p:txBody>
      </p:sp>
    </p:spTree>
    <p:extLst>
      <p:ext uri="{BB962C8B-B14F-4D97-AF65-F5344CB8AC3E}">
        <p14:creationId xmlns:p14="http://schemas.microsoft.com/office/powerpoint/2010/main" val="377062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51DD-6853-4946-8F93-63B453318CF8}"/>
              </a:ext>
            </a:extLst>
          </p:cNvPr>
          <p:cNvSpPr>
            <a:spLocks noGrp="1"/>
          </p:cNvSpPr>
          <p:nvPr>
            <p:ph type="title"/>
          </p:nvPr>
        </p:nvSpPr>
        <p:spPr/>
        <p:txBody>
          <a:bodyPr>
            <a:normAutofit/>
          </a:bodyPr>
          <a:lstStyle/>
          <a:p>
            <a:r>
              <a:rPr lang="en-GB" sz="3600" dirty="0"/>
              <a:t>Resources- what you </a:t>
            </a:r>
            <a:br>
              <a:rPr lang="en-GB" sz="3600" dirty="0"/>
            </a:br>
            <a:r>
              <a:rPr lang="en-GB" sz="3600" dirty="0"/>
              <a:t>need for the exercise</a:t>
            </a:r>
          </a:p>
        </p:txBody>
      </p:sp>
      <p:sp>
        <p:nvSpPr>
          <p:cNvPr id="3" name="Content Placeholder 2">
            <a:extLst>
              <a:ext uri="{FF2B5EF4-FFF2-40B4-BE49-F238E27FC236}">
                <a16:creationId xmlns:a16="http://schemas.microsoft.com/office/drawing/2014/main" id="{3A497D8A-8A62-40DA-AD2B-288B591DFF0F}"/>
              </a:ext>
            </a:extLst>
          </p:cNvPr>
          <p:cNvSpPr>
            <a:spLocks noGrp="1"/>
          </p:cNvSpPr>
          <p:nvPr>
            <p:ph idx="1"/>
          </p:nvPr>
        </p:nvSpPr>
        <p:spPr>
          <a:xfrm>
            <a:off x="1066800" y="2103120"/>
            <a:ext cx="4705350" cy="3849624"/>
          </a:xfrm>
        </p:spPr>
        <p:txBody>
          <a:bodyPr/>
          <a:lstStyle/>
          <a:p>
            <a:pPr>
              <a:lnSpc>
                <a:spcPct val="107000"/>
              </a:lnSpc>
              <a:spcAft>
                <a:spcPts val="800"/>
              </a:spcAft>
            </a:pPr>
            <a:r>
              <a:rPr lang="en-GB" sz="1600" dirty="0">
                <a:solidFill>
                  <a:srgbClr val="000000"/>
                </a:solidFill>
                <a:effectLst/>
                <a:latin typeface="+mj-lt"/>
                <a:ea typeface="Calibri" panose="020F0502020204030204" pitchFamily="34" charset="0"/>
                <a:cs typeface="Times New Roman" panose="02020603050405020304" pitchFamily="18" charset="0"/>
              </a:rPr>
              <a:t>a blanket or large piece of fabric</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effectLst/>
                <a:latin typeface="+mj-lt"/>
                <a:ea typeface="Calibri" panose="020F0502020204030204" pitchFamily="34" charset="0"/>
                <a:cs typeface="Times New Roman" panose="02020603050405020304" pitchFamily="18" charset="0"/>
              </a:rPr>
              <a:t>a scrap piece of paper (A4ish)</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000000"/>
                </a:solidFill>
                <a:effectLst/>
                <a:latin typeface="+mj-lt"/>
                <a:ea typeface="Calibri" panose="020F0502020204030204" pitchFamily="34" charset="0"/>
                <a:cs typeface="Times New Roman" panose="02020603050405020304" pitchFamily="18" charset="0"/>
              </a:rPr>
              <a:t>a pen / pencil</a:t>
            </a:r>
          </a:p>
          <a:p>
            <a:pPr>
              <a:lnSpc>
                <a:spcPct val="107000"/>
              </a:lnSpc>
              <a:spcAft>
                <a:spcPts val="800"/>
              </a:spcAft>
            </a:pPr>
            <a:r>
              <a:rPr lang="en-GB" sz="1600" dirty="0">
                <a:solidFill>
                  <a:srgbClr val="000000"/>
                </a:solidFill>
                <a:latin typeface="+mj-lt"/>
                <a:ea typeface="Calibri" panose="020F0502020204030204" pitchFamily="34" charset="0"/>
                <a:cs typeface="Times New Roman" panose="02020603050405020304" pitchFamily="18" charset="0"/>
              </a:rPr>
              <a:t>link to music by Sarah Li and Edwin Li</a:t>
            </a:r>
          </a:p>
          <a:p>
            <a:pPr marL="0" indent="0">
              <a:lnSpc>
                <a:spcPct val="107000"/>
              </a:lnSpc>
              <a:spcAft>
                <a:spcPts val="800"/>
              </a:spcAft>
              <a:buNone/>
            </a:pPr>
            <a:r>
              <a:rPr lang="en-GB" sz="1600" dirty="0">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https://soundcloud.com/user-774962179/teddy-bears-picnic-silly-abstract-version</a:t>
            </a:r>
            <a:r>
              <a:rPr lang="en-GB" sz="1600" dirty="0">
                <a:effectLst/>
                <a:latin typeface="+mj-lt"/>
                <a:ea typeface="Calibri" panose="020F0502020204030204" pitchFamily="34" charset="0"/>
                <a:cs typeface="Times New Roman" panose="02020603050405020304" pitchFamily="18" charset="0"/>
              </a:rPr>
              <a:t> </a:t>
            </a:r>
          </a:p>
          <a:p>
            <a:endParaRPr lang="en-GB" dirty="0"/>
          </a:p>
        </p:txBody>
      </p:sp>
      <p:pic>
        <p:nvPicPr>
          <p:cNvPr id="5" name="Picture 4" descr="A colour screenshot, interior. Computer screen with 5 people (of various genders and ethnicities) appear in small oblong, video conferencing windows. They have all put blankets over themselves and their computers, so they each appear to be in a small colourful den. They are smiling. ">
            <a:extLst>
              <a:ext uri="{FF2B5EF4-FFF2-40B4-BE49-F238E27FC236}">
                <a16:creationId xmlns:a16="http://schemas.microsoft.com/office/drawing/2014/main" id="{CC072070-6A75-4317-9E9F-C9B61974A61E}"/>
              </a:ext>
            </a:extLst>
          </p:cNvPr>
          <p:cNvPicPr>
            <a:picLocks noChangeAspect="1"/>
          </p:cNvPicPr>
          <p:nvPr/>
        </p:nvPicPr>
        <p:blipFill>
          <a:blip r:embed="rId3"/>
          <a:stretch>
            <a:fillRect/>
          </a:stretch>
        </p:blipFill>
        <p:spPr>
          <a:xfrm>
            <a:off x="5975143" y="891256"/>
            <a:ext cx="4947064" cy="3952551"/>
          </a:xfrm>
          <a:prstGeom prst="rect">
            <a:avLst/>
          </a:prstGeom>
        </p:spPr>
      </p:pic>
      <p:sp>
        <p:nvSpPr>
          <p:cNvPr id="6" name="TextBox 5">
            <a:extLst>
              <a:ext uri="{FF2B5EF4-FFF2-40B4-BE49-F238E27FC236}">
                <a16:creationId xmlns:a16="http://schemas.microsoft.com/office/drawing/2014/main" id="{26F98F3B-B24C-46ED-9A70-133150CCA733}"/>
              </a:ext>
            </a:extLst>
          </p:cNvPr>
          <p:cNvSpPr txBox="1"/>
          <p:nvPr/>
        </p:nvSpPr>
        <p:spPr>
          <a:xfrm>
            <a:off x="3613720" y="4872119"/>
            <a:ext cx="7511480" cy="1169551"/>
          </a:xfrm>
          <a:prstGeom prst="rect">
            <a:avLst/>
          </a:prstGeom>
          <a:noFill/>
        </p:spPr>
        <p:txBody>
          <a:bodyPr wrap="none" rtlCol="0">
            <a:spAutoFit/>
          </a:bodyPr>
          <a:lstStyle/>
          <a:p>
            <a:pPr algn="r"/>
            <a:r>
              <a:rPr lang="en-US" sz="1400" dirty="0"/>
              <a:t>Image Credit: Rule of Threes, 2020</a:t>
            </a:r>
          </a:p>
          <a:p>
            <a:pPr algn="r"/>
            <a:r>
              <a:rPr lang="en-US" sz="1400" dirty="0"/>
              <a:t>Image Description: A </a:t>
            </a:r>
            <a:r>
              <a:rPr lang="en-US" sz="1400" dirty="0" err="1"/>
              <a:t>colour</a:t>
            </a:r>
            <a:r>
              <a:rPr lang="en-US" sz="1400" dirty="0"/>
              <a:t> screenshot, interior. Computer screen with 5 people</a:t>
            </a:r>
          </a:p>
          <a:p>
            <a:pPr algn="r"/>
            <a:r>
              <a:rPr lang="en-US" sz="1400" dirty="0"/>
              <a:t> (of various genders and ethnicities) appear in small oblong, video conferencing windows.</a:t>
            </a:r>
          </a:p>
          <a:p>
            <a:pPr algn="r"/>
            <a:r>
              <a:rPr lang="en-US" sz="1400" dirty="0"/>
              <a:t> They have all put blankets over themselves and their computers, so they each appear to </a:t>
            </a:r>
          </a:p>
          <a:p>
            <a:pPr algn="r"/>
            <a:r>
              <a:rPr lang="en-US" sz="1400" dirty="0"/>
              <a:t>be in a small </a:t>
            </a:r>
            <a:r>
              <a:rPr lang="en-US" sz="1400" dirty="0" err="1"/>
              <a:t>colourful</a:t>
            </a:r>
            <a:r>
              <a:rPr lang="en-US" sz="1400" dirty="0"/>
              <a:t> den. They are smiling.</a:t>
            </a:r>
            <a:endParaRPr lang="en-GB" sz="1400" dirty="0"/>
          </a:p>
        </p:txBody>
      </p:sp>
    </p:spTree>
    <p:extLst>
      <p:ext uri="{BB962C8B-B14F-4D97-AF65-F5344CB8AC3E}">
        <p14:creationId xmlns:p14="http://schemas.microsoft.com/office/powerpoint/2010/main" val="180128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D83C-B1C9-46F4-A299-EE72D6ADE551}"/>
              </a:ext>
            </a:extLst>
          </p:cNvPr>
          <p:cNvSpPr>
            <a:spLocks noGrp="1"/>
          </p:cNvSpPr>
          <p:nvPr>
            <p:ph type="title"/>
          </p:nvPr>
        </p:nvSpPr>
        <p:spPr>
          <a:xfrm>
            <a:off x="1066800" y="111652"/>
            <a:ext cx="10058400" cy="1371600"/>
          </a:xfrm>
        </p:spPr>
        <p:txBody>
          <a:bodyPr>
            <a:normAutofit/>
          </a:bodyPr>
          <a:lstStyle/>
          <a:p>
            <a:r>
              <a:rPr lang="en-GB" sz="3600" dirty="0"/>
              <a:t>Instructions- ideas for how to do the exercise</a:t>
            </a:r>
          </a:p>
        </p:txBody>
      </p:sp>
      <p:sp>
        <p:nvSpPr>
          <p:cNvPr id="3" name="Content Placeholder 2">
            <a:extLst>
              <a:ext uri="{FF2B5EF4-FFF2-40B4-BE49-F238E27FC236}">
                <a16:creationId xmlns:a16="http://schemas.microsoft.com/office/drawing/2014/main" id="{76FBA1EC-4A7C-4D92-97CC-D250EDF8339B}"/>
              </a:ext>
            </a:extLst>
          </p:cNvPr>
          <p:cNvSpPr>
            <a:spLocks noGrp="1"/>
          </p:cNvSpPr>
          <p:nvPr>
            <p:ph idx="1"/>
          </p:nvPr>
        </p:nvSpPr>
        <p:spPr>
          <a:xfrm>
            <a:off x="561975" y="1189206"/>
            <a:ext cx="11068050" cy="3849624"/>
          </a:xfrm>
        </p:spPr>
        <p:txBody>
          <a:bodyPr>
            <a:normAutofit fontScale="25000" lnSpcReduction="20000"/>
          </a:bodyPr>
          <a:lstStyle/>
          <a:p>
            <a:pPr>
              <a:lnSpc>
                <a:spcPct val="107000"/>
              </a:lnSpc>
              <a:spcAft>
                <a:spcPts val="800"/>
              </a:spcAft>
            </a:pPr>
            <a:r>
              <a:rPr lang="en-GB" sz="6400" dirty="0">
                <a:latin typeface="+mj-lt"/>
              </a:rPr>
              <a:t>Invite participants to wrap themselves in their blankets then </a:t>
            </a:r>
            <a:r>
              <a:rPr lang="en-GB" sz="6400" dirty="0">
                <a:solidFill>
                  <a:srgbClr val="000000"/>
                </a:solidFill>
                <a:effectLst/>
                <a:latin typeface="+mj-lt"/>
                <a:ea typeface="Calibri" panose="020F0502020204030204" pitchFamily="34" charset="0"/>
                <a:cs typeface="Times New Roman" panose="02020603050405020304" pitchFamily="18" charset="0"/>
              </a:rPr>
              <a:t>draw their blanket up over the back of their shoulders and heads moving closer to their webcams.</a:t>
            </a:r>
            <a:r>
              <a:rPr lang="en-GB" sz="6400" dirty="0">
                <a:latin typeface="+mj-lt"/>
                <a:ea typeface="Calibri" panose="020F0502020204030204" pitchFamily="34" charset="0"/>
                <a:cs typeface="Times New Roman" panose="02020603050405020304" pitchFamily="18" charset="0"/>
              </a:rPr>
              <a:t> </a:t>
            </a:r>
            <a:r>
              <a:rPr lang="en-GB" sz="6400" dirty="0">
                <a:solidFill>
                  <a:srgbClr val="000000"/>
                </a:solidFill>
                <a:effectLst/>
                <a:latin typeface="+mj-lt"/>
                <a:ea typeface="Calibri" panose="020F0502020204030204" pitchFamily="34" charset="0"/>
                <a:cs typeface="Times New Roman" panose="02020603050405020304" pitchFamily="18" charset="0"/>
              </a:rPr>
              <a:t>They should then pull a portion of the blanket over the screen past the </a:t>
            </a:r>
            <a:r>
              <a:rPr lang="en-GB" sz="6400" dirty="0">
                <a:effectLst/>
                <a:latin typeface="+mj-lt"/>
                <a:ea typeface="Calibri" panose="020F0502020204030204" pitchFamily="34" charset="0"/>
                <a:cs typeface="Times New Roman" panose="02020603050405020304" pitchFamily="18" charset="0"/>
              </a:rPr>
              <a:t>camera to create a blanket “den” in which both they and their camera/ screen are enclosed. </a:t>
            </a:r>
            <a:r>
              <a:rPr lang="en-GB" sz="6400" dirty="0">
                <a:latin typeface="+mj-lt"/>
                <a:ea typeface="Calibri" panose="020F0502020204030204" pitchFamily="34" charset="0"/>
                <a:cs typeface="Times New Roman" panose="02020603050405020304" pitchFamily="18" charset="0"/>
              </a:rPr>
              <a:t>E</a:t>
            </a:r>
            <a:r>
              <a:rPr lang="en-GB" sz="6400" dirty="0">
                <a:effectLst/>
                <a:latin typeface="+mj-lt"/>
                <a:ea typeface="Calibri" panose="020F0502020204030204" pitchFamily="34" charset="0"/>
                <a:cs typeface="Times New Roman" panose="02020603050405020304" pitchFamily="18" charset="0"/>
              </a:rPr>
              <a:t>veryone then becomes inhabitants of the “Web of Dens” a caring, intimate and playful space created by </a:t>
            </a:r>
            <a:r>
              <a:rPr lang="en-GB" sz="6400" dirty="0" err="1">
                <a:effectLst/>
                <a:latin typeface="+mj-lt"/>
                <a:ea typeface="Calibri" panose="020F0502020204030204" pitchFamily="34" charset="0"/>
                <a:cs typeface="Times New Roman" panose="02020603050405020304" pitchFamily="18" charset="0"/>
              </a:rPr>
              <a:t>Youngsook</a:t>
            </a:r>
            <a:r>
              <a:rPr lang="en-GB" sz="6400" dirty="0">
                <a:effectLst/>
                <a:latin typeface="+mj-lt"/>
                <a:ea typeface="Calibri" panose="020F0502020204030204" pitchFamily="34" charset="0"/>
                <a:cs typeface="Times New Roman" panose="02020603050405020304" pitchFamily="18" charset="0"/>
              </a:rPr>
              <a:t> Choi (for more details see: </a:t>
            </a:r>
            <a:r>
              <a:rPr lang="en-GB" sz="6400" dirty="0">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https://www.lladykitt.com/together-ness-tools</a:t>
            </a:r>
            <a:r>
              <a:rPr lang="en-GB" sz="6400" dirty="0">
                <a:effectLst/>
                <a:latin typeface="+mj-lt"/>
                <a:ea typeface="Calibri" panose="020F0502020204030204" pitchFamily="34" charset="0"/>
                <a:cs typeface="Times New Roman" panose="02020603050405020304" pitchFamily="18" charset="0"/>
              </a:rPr>
              <a:t> and </a:t>
            </a:r>
            <a:r>
              <a:rPr lang="en-GB" sz="6400" dirty="0">
                <a:effectLst/>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https://youngsookchoi.com/</a:t>
            </a:r>
            <a:r>
              <a:rPr lang="en-GB" sz="6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en-GB" sz="6400" dirty="0">
                <a:latin typeface="+mj-lt"/>
                <a:ea typeface="Times New Roman" panose="02020603050405020304" pitchFamily="18" charset="0"/>
                <a:cs typeface="Times New Roman" panose="02020603050405020304" pitchFamily="18" charset="0"/>
              </a:rPr>
              <a:t>Introduce the idea of “Zoom Fear”:</a:t>
            </a:r>
            <a:r>
              <a:rPr lang="en-GB" sz="6400" dirty="0">
                <a:effectLst/>
                <a:latin typeface="+mj-lt"/>
                <a:ea typeface="Times New Roman" panose="02020603050405020304" pitchFamily="18" charset="0"/>
                <a:cs typeface="Times New Roman" panose="02020603050405020304" pitchFamily="18" charset="0"/>
              </a:rPr>
              <a:t> feeling of being chased onto the screen followed by a massive, scary bear of anxiety/ confusion/ terror</a:t>
            </a:r>
            <a:endParaRPr lang="en-GB" sz="6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6400" dirty="0">
                <a:effectLst/>
                <a:latin typeface="+mj-lt"/>
                <a:ea typeface="Times New Roman" panose="02020603050405020304" pitchFamily="18" charset="0"/>
                <a:cs typeface="Times New Roman" panose="02020603050405020304" pitchFamily="18" charset="0"/>
              </a:rPr>
              <a:t>Talk about how generating a sense of intimacy and playfulness can help dispel this feeling</a:t>
            </a:r>
          </a:p>
          <a:p>
            <a:pPr>
              <a:lnSpc>
                <a:spcPct val="107000"/>
              </a:lnSpc>
              <a:spcAft>
                <a:spcPts val="800"/>
              </a:spcAft>
            </a:pPr>
            <a:r>
              <a:rPr lang="en-GB" sz="6400" dirty="0">
                <a:effectLst/>
                <a:latin typeface="+mj-lt"/>
                <a:ea typeface="Times New Roman" panose="02020603050405020304" pitchFamily="18" charset="0"/>
                <a:cs typeface="Times New Roman" panose="02020603050405020304" pitchFamily="18" charset="0"/>
              </a:rPr>
              <a:t>Introduce the idea of collectively making a pal of “the bear” / other representations </a:t>
            </a:r>
            <a:r>
              <a:rPr lang="en-GB" sz="6400" dirty="0">
                <a:latin typeface="+mj-lt"/>
                <a:ea typeface="Times New Roman" panose="02020603050405020304" pitchFamily="18" charset="0"/>
                <a:cs typeface="Times New Roman" panose="02020603050405020304" pitchFamily="18" charset="0"/>
              </a:rPr>
              <a:t>of what a physical manifestation of that fear might be (this could be anything- </a:t>
            </a:r>
            <a:r>
              <a:rPr lang="en-GB" sz="6400" dirty="0">
                <a:effectLst/>
                <a:latin typeface="+mj-lt"/>
                <a:ea typeface="Times New Roman" panose="02020603050405020304" pitchFamily="18" charset="0"/>
                <a:cs typeface="Times New Roman" panose="02020603050405020304" pitchFamily="18" charset="0"/>
              </a:rPr>
              <a:t>dragons, clowns</a:t>
            </a:r>
            <a:r>
              <a:rPr lang="en-GB" sz="6400" dirty="0">
                <a:latin typeface="+mj-lt"/>
                <a:ea typeface="Times New Roman" panose="02020603050405020304" pitchFamily="18" charset="0"/>
                <a:cs typeface="Times New Roman" panose="02020603050405020304" pitchFamily="18" charset="0"/>
              </a:rPr>
              <a:t>, a </a:t>
            </a:r>
            <a:r>
              <a:rPr lang="en-GB" sz="6400" dirty="0">
                <a:effectLst/>
                <a:latin typeface="+mj-lt"/>
                <a:ea typeface="Times New Roman" panose="02020603050405020304" pitchFamily="18" charset="0"/>
                <a:cs typeface="Times New Roman" panose="02020603050405020304" pitchFamily="18" charset="0"/>
              </a:rPr>
              <a:t>really big button with a menacing face)</a:t>
            </a:r>
          </a:p>
          <a:p>
            <a:pPr>
              <a:lnSpc>
                <a:spcPct val="107000"/>
              </a:lnSpc>
              <a:spcAft>
                <a:spcPts val="800"/>
              </a:spcAft>
            </a:pPr>
            <a:r>
              <a:rPr lang="en-GB" sz="6400" dirty="0">
                <a:effectLst/>
                <a:latin typeface="+mj-lt"/>
                <a:ea typeface="Calibri" panose="020F0502020204030204" pitchFamily="34" charset="0"/>
                <a:cs typeface="Times New Roman" panose="02020603050405020304" pitchFamily="18" charset="0"/>
              </a:rPr>
              <a:t>Invite everyone to imagine that their “bear” is waiting outside the Web of Den- it cant get in- we’re completely safe here</a:t>
            </a:r>
          </a:p>
          <a:p>
            <a:pPr>
              <a:lnSpc>
                <a:spcPct val="107000"/>
              </a:lnSpc>
              <a:spcAft>
                <a:spcPts val="800"/>
              </a:spcAft>
            </a:pPr>
            <a:r>
              <a:rPr lang="en-GB" sz="6400" dirty="0">
                <a:effectLst/>
                <a:latin typeface="+mj-lt"/>
                <a:ea typeface="Times New Roman" panose="02020603050405020304" pitchFamily="18" charset="0"/>
                <a:cs typeface="Times New Roman" panose="02020603050405020304" pitchFamily="18" charset="0"/>
              </a:rPr>
              <a:t> Ask everyone to think of a  kind, encouraging, friendly thing they could say to the other people on the zoom meeting / video conferencing event. I like to give an example of what I’m going to say, which is often something along the lines of “I feel so grateful to be here with you all and I’m dead excited to share the next couple of hours/ days together”</a:t>
            </a:r>
          </a:p>
          <a:p>
            <a:pPr>
              <a:lnSpc>
                <a:spcPct val="107000"/>
              </a:lnSpc>
              <a:spcAft>
                <a:spcPts val="800"/>
              </a:spcAft>
            </a:pPr>
            <a:r>
              <a:rPr lang="en-GB" sz="6400" dirty="0">
                <a:latin typeface="+mj-lt"/>
                <a:ea typeface="Times New Roman" panose="02020603050405020304" pitchFamily="18" charset="0"/>
                <a:cs typeface="Times New Roman" panose="02020603050405020304" pitchFamily="18" charset="0"/>
              </a:rPr>
              <a:t>I like to give everyone a </a:t>
            </a:r>
            <a:r>
              <a:rPr lang="en-GB" sz="6400" b="0" i="0" dirty="0">
                <a:solidFill>
                  <a:srgbClr val="333333"/>
                </a:solidFill>
                <a:effectLst/>
                <a:latin typeface="+mj-lt"/>
              </a:rPr>
              <a:t>minute</a:t>
            </a:r>
            <a:r>
              <a:rPr lang="en-GB" sz="6400" dirty="0">
                <a:latin typeface="+mj-lt"/>
                <a:ea typeface="Times New Roman" panose="02020603050405020304" pitchFamily="18" charset="0"/>
                <a:cs typeface="Times New Roman" panose="02020603050405020304" pitchFamily="18" charset="0"/>
              </a:rPr>
              <a:t> or so to think about what they might say and maybe play some calming music while they do this.</a:t>
            </a:r>
          </a:p>
          <a:p>
            <a:pPr>
              <a:lnSpc>
                <a:spcPct val="107000"/>
              </a:lnSpc>
              <a:spcAft>
                <a:spcPts val="800"/>
              </a:spcAft>
            </a:pPr>
            <a:endParaRPr lang="en-GB" sz="1800" dirty="0">
              <a:latin typeface="Trebuchet MS" panose="020B0603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Tree>
    <p:extLst>
      <p:ext uri="{BB962C8B-B14F-4D97-AF65-F5344CB8AC3E}">
        <p14:creationId xmlns:p14="http://schemas.microsoft.com/office/powerpoint/2010/main" val="622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E72D08-DC52-47DC-97C9-3499AF8027CA}"/>
              </a:ext>
            </a:extLst>
          </p:cNvPr>
          <p:cNvSpPr>
            <a:spLocks noGrp="1"/>
          </p:cNvSpPr>
          <p:nvPr>
            <p:ph idx="1"/>
          </p:nvPr>
        </p:nvSpPr>
        <p:spPr>
          <a:xfrm>
            <a:off x="747252" y="645795"/>
            <a:ext cx="10701797" cy="3849624"/>
          </a:xfrm>
        </p:spPr>
        <p:txBody>
          <a:bodyPr>
            <a:noAutofit/>
          </a:bodyPr>
          <a:lstStyle/>
          <a:p>
            <a:pPr>
              <a:lnSpc>
                <a:spcPct val="107000"/>
              </a:lnSpc>
              <a:spcAft>
                <a:spcPts val="800"/>
              </a:spcAft>
            </a:pPr>
            <a:r>
              <a:rPr lang="en-GB" sz="1600" dirty="0">
                <a:latin typeface="+mj-lt"/>
                <a:ea typeface="Times New Roman" panose="02020603050405020304" pitchFamily="18" charset="0"/>
                <a:cs typeface="Times New Roman" panose="02020603050405020304" pitchFamily="18" charset="0"/>
              </a:rPr>
              <a:t>Explain the next 3 stages of the exercise before asking anyone to do any of them. It might also be useful to post the three stages in the chat box so people can remind themselves of what they are being invited to do</a:t>
            </a:r>
            <a:endParaRPr lang="en-GB" sz="16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600" dirty="0">
                <a:latin typeface="+mj-lt"/>
                <a:ea typeface="Times New Roman" panose="02020603050405020304" pitchFamily="18" charset="0"/>
                <a:cs typeface="Times New Roman" panose="02020603050405020304" pitchFamily="18" charset="0"/>
              </a:rPr>
              <a:t>The next three stages are:</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mj-lt"/>
                <a:ea typeface="Times New Roman" panose="02020603050405020304" pitchFamily="18" charset="0"/>
                <a:cs typeface="Times New Roman" panose="02020603050405020304" pitchFamily="18" charset="0"/>
              </a:rPr>
              <a:t>1. Invite everyone to draw a picture of their bear (or what ever else zoom fear / online facilitation anxiety) looks like to them. Explain that you will give them 2 </a:t>
            </a:r>
            <a:r>
              <a:rPr lang="en-GB" sz="2000" b="0" i="0" dirty="0">
                <a:solidFill>
                  <a:srgbClr val="333333"/>
                </a:solidFill>
                <a:effectLst/>
                <a:latin typeface="Arial" panose="020B0604020202020204" pitchFamily="34" charset="0"/>
              </a:rPr>
              <a:t>minutes</a:t>
            </a:r>
            <a:r>
              <a:rPr lang="en-GB" sz="1600" dirty="0">
                <a:effectLst/>
                <a:latin typeface="+mj-lt"/>
                <a:ea typeface="Times New Roman" panose="02020603050405020304" pitchFamily="18" charset="0"/>
                <a:cs typeface="Times New Roman" panose="02020603050405020304" pitchFamily="18" charset="0"/>
              </a:rPr>
              <a:t> to do this, and whilst they do it you will play some appropriately themed music as accompaniment. (</a:t>
            </a:r>
            <a:r>
              <a:rPr lang="en-GB" sz="1600" dirty="0">
                <a:latin typeface="+mj-lt"/>
                <a:ea typeface="Times New Roman" panose="02020603050405020304" pitchFamily="18" charset="0"/>
                <a:cs typeface="Times New Roman" panose="02020603050405020304" pitchFamily="18" charset="0"/>
              </a:rPr>
              <a:t>The </a:t>
            </a:r>
            <a:r>
              <a:rPr lang="en-GB" sz="1600" dirty="0">
                <a:effectLst/>
                <a:latin typeface="+mj-lt"/>
                <a:ea typeface="Times New Roman" panose="02020603050405020304" pitchFamily="18" charset="0"/>
                <a:cs typeface="Times New Roman" panose="02020603050405020304" pitchFamily="18" charset="0"/>
              </a:rPr>
              <a:t>specially composed work by Edwin Li and Sarah Li)</a:t>
            </a:r>
            <a:r>
              <a:rPr lang="en-GB" sz="1600" dirty="0">
                <a:latin typeface="+mj-lt"/>
                <a:ea typeface="Times New Roman" panose="02020603050405020304" pitchFamily="18" charset="0"/>
                <a:cs typeface="Times New Roman" panose="02020603050405020304" pitchFamily="18" charset="0"/>
              </a:rPr>
              <a:t>. Encourage people t</a:t>
            </a:r>
            <a:r>
              <a:rPr lang="en-GB" sz="1600" dirty="0">
                <a:effectLst/>
                <a:latin typeface="+mj-lt"/>
                <a:ea typeface="Times New Roman" panose="02020603050405020304" pitchFamily="18" charset="0"/>
                <a:cs typeface="Times New Roman" panose="02020603050405020304" pitchFamily="18" charset="0"/>
              </a:rPr>
              <a:t>o draw quickly and not to be concerned about technical skill or beautiful </a:t>
            </a:r>
            <a:r>
              <a:rPr lang="en-GB" sz="1600" dirty="0" err="1">
                <a:effectLst/>
                <a:latin typeface="+mj-lt"/>
                <a:ea typeface="Times New Roman" panose="02020603050405020304" pitchFamily="18" charset="0"/>
                <a:cs typeface="Times New Roman" panose="02020603050405020304" pitchFamily="18" charset="0"/>
              </a:rPr>
              <a:t>draughtspersonship</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mj-lt"/>
                <a:ea typeface="Times New Roman" panose="02020603050405020304" pitchFamily="18" charset="0"/>
                <a:cs typeface="Times New Roman" panose="02020603050405020304" pitchFamily="18" charset="0"/>
              </a:rPr>
              <a:t>2. O</a:t>
            </a:r>
            <a:r>
              <a:rPr lang="en-GB" sz="1600" dirty="0">
                <a:effectLst/>
                <a:latin typeface="+mj-lt"/>
                <a:ea typeface="Times New Roman" panose="02020603050405020304" pitchFamily="18" charset="0"/>
                <a:cs typeface="Times New Roman" panose="02020603050405020304" pitchFamily="18" charset="0"/>
              </a:rPr>
              <a:t>nce the 2 </a:t>
            </a:r>
            <a:r>
              <a:rPr lang="en-GB" sz="2000" b="0" i="0" dirty="0">
                <a:solidFill>
                  <a:srgbClr val="333333"/>
                </a:solidFill>
                <a:effectLst/>
                <a:latin typeface="Arial" panose="020B0604020202020204" pitchFamily="34" charset="0"/>
              </a:rPr>
              <a:t>minutes</a:t>
            </a:r>
            <a:r>
              <a:rPr lang="en-GB" sz="1600" dirty="0">
                <a:effectLst/>
                <a:latin typeface="+mj-lt"/>
                <a:ea typeface="Times New Roman" panose="02020603050405020304" pitchFamily="18" charset="0"/>
                <a:cs typeface="Times New Roman" panose="02020603050405020304" pitchFamily="18" charset="0"/>
              </a:rPr>
              <a:t> are up (and the music is finished) everyone is invited to put their drawings up in front of their faces, a bit like a makeshift mask, so the zoom/ video conferencing call becomes a gallery of Bears/ Zoom Fears</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mj-lt"/>
                <a:ea typeface="Times New Roman" panose="02020603050405020304" pitchFamily="18" charset="0"/>
                <a:cs typeface="Times New Roman" panose="02020603050405020304" pitchFamily="18" charset="0"/>
              </a:rPr>
              <a:t>3. The facilitator will count to three. After the count of three everyone is invited to simultaneously say the kind, encouraging, friendly thing they thought up earlier. Hopefully this will fill the digital space with words of kindness, and encouragement</a:t>
            </a:r>
            <a:r>
              <a:rPr lang="en-GB" sz="1600" dirty="0">
                <a:latin typeface="+mj-lt"/>
                <a:ea typeface="Times New Roman" panose="02020603050405020304" pitchFamily="18" charset="0"/>
                <a:cs typeface="Times New Roman" panose="02020603050405020304" pitchFamily="18" charset="0"/>
              </a:rPr>
              <a:t> spoken by our collective, assorted bears.</a:t>
            </a:r>
            <a:endParaRPr lang="en-GB" sz="16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mj-lt"/>
                <a:ea typeface="Times New Roman" panose="02020603050405020304" pitchFamily="18" charset="0"/>
                <a:cs typeface="Times New Roman" panose="02020603050405020304" pitchFamily="18" charset="0"/>
              </a:rPr>
              <a:t> Everyone is then invited to remove their bear “masks” and come out of the Web of Dens, into their usual environment, where there won’t be any bears.</a:t>
            </a:r>
            <a:endParaRPr lang="en-GB" sz="1600" dirty="0">
              <a:latin typeface="+mj-lt"/>
            </a:endParaRPr>
          </a:p>
        </p:txBody>
      </p:sp>
    </p:spTree>
    <p:extLst>
      <p:ext uri="{BB962C8B-B14F-4D97-AF65-F5344CB8AC3E}">
        <p14:creationId xmlns:p14="http://schemas.microsoft.com/office/powerpoint/2010/main" val="263650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5C4-ACB1-4F09-988D-6A77F8F04047}"/>
              </a:ext>
            </a:extLst>
          </p:cNvPr>
          <p:cNvSpPr>
            <a:spLocks noGrp="1"/>
          </p:cNvSpPr>
          <p:nvPr>
            <p:ph type="title"/>
          </p:nvPr>
        </p:nvSpPr>
        <p:spPr/>
        <p:txBody>
          <a:bodyPr>
            <a:normAutofit/>
          </a:bodyPr>
          <a:lstStyle/>
          <a:p>
            <a:r>
              <a:rPr lang="en-GB" sz="3600" dirty="0"/>
              <a:t>Notes</a:t>
            </a:r>
          </a:p>
        </p:txBody>
      </p:sp>
      <p:sp>
        <p:nvSpPr>
          <p:cNvPr id="3" name="Content Placeholder 2">
            <a:extLst>
              <a:ext uri="{FF2B5EF4-FFF2-40B4-BE49-F238E27FC236}">
                <a16:creationId xmlns:a16="http://schemas.microsoft.com/office/drawing/2014/main" id="{E1C9235B-95F4-4650-A512-DFC830BAEB9C}"/>
              </a:ext>
            </a:extLst>
          </p:cNvPr>
          <p:cNvSpPr>
            <a:spLocks noGrp="1"/>
          </p:cNvSpPr>
          <p:nvPr>
            <p:ph idx="1"/>
          </p:nvPr>
        </p:nvSpPr>
        <p:spPr/>
        <p:txBody>
          <a:bodyPr/>
          <a:lstStyle/>
          <a:p>
            <a:r>
              <a:rPr lang="en-GB" sz="1600" dirty="0">
                <a:latin typeface="+mj-lt"/>
              </a:rPr>
              <a:t>This exercise was devised by Kitt for </a:t>
            </a:r>
            <a:r>
              <a:rPr lang="en-US" sz="1600" b="0" i="0" dirty="0">
                <a:effectLst/>
                <a:latin typeface="+mj-lt"/>
              </a:rPr>
              <a:t> </a:t>
            </a:r>
            <a:r>
              <a:rPr lang="en-US" sz="1600" b="0" i="0" u="none" strike="noStrike" dirty="0">
                <a:effectLst/>
                <a:latin typeface="+mj-lt"/>
                <a:hlinkClick r:id="rId2">
                  <a:extLst>
                    <a:ext uri="{A12FA001-AC4F-418D-AE19-62706E023703}">
                      <ahyp:hlinkClr xmlns:ahyp="http://schemas.microsoft.com/office/drawing/2018/hyperlinkcolor" val="tx"/>
                    </a:ext>
                  </a:extLst>
                </a:hlinkClick>
              </a:rPr>
              <a:t>"Taking Artist Development Online" at </a:t>
            </a:r>
            <a:r>
              <a:rPr lang="en-US" sz="1600" b="0" i="0" u="none" strike="noStrike" dirty="0" err="1">
                <a:effectLst/>
                <a:latin typeface="+mj-lt"/>
                <a:hlinkClick r:id="rId2">
                  <a:extLst>
                    <a:ext uri="{A12FA001-AC4F-418D-AE19-62706E023703}">
                      <ahyp:hlinkClr xmlns:ahyp="http://schemas.microsoft.com/office/drawing/2018/hyperlinkcolor" val="tx"/>
                    </a:ext>
                  </a:extLst>
                </a:hlinkClick>
              </a:rPr>
              <a:t>Chisenhale</a:t>
            </a:r>
            <a:r>
              <a:rPr lang="en-US" sz="1600" b="0" i="0" u="none" strike="noStrike" dirty="0">
                <a:effectLst/>
                <a:latin typeface="+mj-lt"/>
                <a:hlinkClick r:id="rId2">
                  <a:extLst>
                    <a:ext uri="{A12FA001-AC4F-418D-AE19-62706E023703}">
                      <ahyp:hlinkClr xmlns:ahyp="http://schemas.microsoft.com/office/drawing/2018/hyperlinkcolor" val="tx"/>
                    </a:ext>
                  </a:extLst>
                </a:hlinkClick>
              </a:rPr>
              <a:t> Studios, London</a:t>
            </a:r>
            <a:r>
              <a:rPr lang="en-US" sz="1600" b="0" i="0" dirty="0">
                <a:effectLst/>
                <a:latin typeface="+mj-lt"/>
              </a:rPr>
              <a:t> (UK), Nov 2020 </a:t>
            </a:r>
          </a:p>
          <a:p>
            <a:r>
              <a:rPr lang="en-US" sz="1600" dirty="0">
                <a:latin typeface="+mj-lt"/>
              </a:rPr>
              <a:t>It </a:t>
            </a:r>
            <a:r>
              <a:rPr lang="en-GB" sz="1600" dirty="0">
                <a:latin typeface="+mj-lt"/>
              </a:rPr>
              <a:t>is part of a loosely titled collection of resources called “Together-ness Tools”, which are </a:t>
            </a:r>
            <a:r>
              <a:rPr lang="en-US" sz="1600" dirty="0">
                <a:latin typeface="+mj-lt"/>
              </a:rPr>
              <a:t>a</a:t>
            </a:r>
            <a:r>
              <a:rPr lang="en-US" sz="1600" b="0" dirty="0">
                <a:effectLst/>
                <a:latin typeface="+mj-lt"/>
              </a:rPr>
              <a:t> series of ideas for being close whilst socially distant​</a:t>
            </a:r>
          </a:p>
          <a:p>
            <a:pPr algn="l" fontAlgn="base"/>
            <a:r>
              <a:rPr lang="en-GB" sz="1600" dirty="0">
                <a:latin typeface="+mj-lt"/>
              </a:rPr>
              <a:t>“Together-ness Tools”, are </a:t>
            </a:r>
            <a:r>
              <a:rPr lang="en-US" sz="1600" b="0" dirty="0">
                <a:effectLst/>
                <a:latin typeface="+mj-lt"/>
              </a:rPr>
              <a:t>created/ commissioned/ collected by artists Lady Kitt and Dan Russell (often in collaboration with others). There are </a:t>
            </a:r>
            <a:r>
              <a:rPr lang="en-US" sz="1600" dirty="0">
                <a:latin typeface="+mj-lt"/>
              </a:rPr>
              <a:t>a</a:t>
            </a:r>
            <a:r>
              <a:rPr lang="en-US" sz="1600" b="0" dirty="0">
                <a:effectLst/>
                <a:latin typeface="+mj-lt"/>
              </a:rPr>
              <a:t>lso links to ideas and resources by other people, that we have found really useful in doing social art with social distance. </a:t>
            </a:r>
            <a:r>
              <a:rPr lang="en-US" sz="1600" dirty="0">
                <a:latin typeface="+mj-lt"/>
              </a:rPr>
              <a:t>It’s a work </a:t>
            </a:r>
            <a:r>
              <a:rPr lang="en-US" sz="1600" b="0" dirty="0">
                <a:effectLst/>
                <a:latin typeface="+mj-lt"/>
              </a:rPr>
              <a:t>in progress and we are adding stuff and editing regularly. </a:t>
            </a:r>
            <a:r>
              <a:rPr lang="en-US" sz="1600" b="0" dirty="0">
                <a:effectLst/>
                <a:latin typeface="+mj-lt"/>
                <a:hlinkClick r:id="rId3">
                  <a:extLst>
                    <a:ext uri="{A12FA001-AC4F-418D-AE19-62706E023703}">
                      <ahyp:hlinkClr xmlns:ahyp="http://schemas.microsoft.com/office/drawing/2018/hyperlinkcolor" val="tx"/>
                    </a:ext>
                  </a:extLst>
                </a:hlinkClick>
              </a:rPr>
              <a:t>https://www.lladykitt.com/together-ness-tools</a:t>
            </a:r>
            <a:r>
              <a:rPr lang="en-US" sz="1600" dirty="0">
                <a:latin typeface="+mj-lt"/>
              </a:rPr>
              <a:t> </a:t>
            </a:r>
          </a:p>
          <a:p>
            <a:pPr algn="l" fontAlgn="base"/>
            <a:r>
              <a:rPr lang="en-US" sz="1600" b="0" dirty="0">
                <a:effectLst/>
                <a:latin typeface="+mj-lt"/>
              </a:rPr>
              <a:t>The musical work which accompanies this presentation is an original composition by artists Sarah Li and Edwin Li (</a:t>
            </a:r>
            <a:r>
              <a:rPr lang="en-US" sz="1600" b="0" dirty="0">
                <a:effectLst/>
                <a:latin typeface="+mj-lt"/>
                <a:hlinkClick r:id="rId4">
                  <a:extLst>
                    <a:ext uri="{A12FA001-AC4F-418D-AE19-62706E023703}">
                      <ahyp:hlinkClr xmlns:ahyp="http://schemas.microsoft.com/office/drawing/2018/hyperlinkcolor" val="tx"/>
                    </a:ext>
                  </a:extLst>
                </a:hlinkClick>
              </a:rPr>
              <a:t>https://www.starandshadow.org.uk/micro-projects/calves-hair-her/</a:t>
            </a:r>
            <a:r>
              <a:rPr lang="en-US" sz="1600" b="0" dirty="0">
                <a:effectLst/>
                <a:latin typeface="+mj-lt"/>
              </a:rPr>
              <a:t>) , based on the song “Teddy Bear’s </a:t>
            </a:r>
            <a:r>
              <a:rPr lang="en-US" sz="1600" dirty="0">
                <a:latin typeface="+mj-lt"/>
              </a:rPr>
              <a:t>P</a:t>
            </a:r>
            <a:r>
              <a:rPr lang="en-US" sz="1600" b="0" dirty="0">
                <a:effectLst/>
                <a:latin typeface="+mj-lt"/>
              </a:rPr>
              <a:t>icnic” which </a:t>
            </a:r>
            <a:r>
              <a:rPr lang="en-US" sz="1600" dirty="0">
                <a:latin typeface="+mj-lt"/>
              </a:rPr>
              <a:t>was written </a:t>
            </a:r>
            <a:r>
              <a:rPr lang="en-US" sz="1600" b="0" dirty="0">
                <a:effectLst/>
                <a:latin typeface="+mj-lt"/>
              </a:rPr>
              <a:t>by American lyrist </a:t>
            </a:r>
            <a:r>
              <a:rPr lang="en-GB" sz="1600" b="0" i="0" u="sng" dirty="0">
                <a:effectLst/>
                <a:latin typeface="+mj-lt"/>
                <a:hlinkClick r:id="rId5">
                  <a:extLst>
                    <a:ext uri="{A12FA001-AC4F-418D-AE19-62706E023703}">
                      <ahyp:hlinkClr xmlns:ahyp="http://schemas.microsoft.com/office/drawing/2018/hyperlinkcolor" val="tx"/>
                    </a:ext>
                  </a:extLst>
                </a:hlinkClick>
              </a:rPr>
              <a:t>Jimmy Kennedy</a:t>
            </a:r>
            <a:r>
              <a:rPr lang="en-GB" sz="1600" b="0" i="0" u="sng" dirty="0">
                <a:effectLst/>
                <a:latin typeface="+mj-lt"/>
              </a:rPr>
              <a:t>. </a:t>
            </a:r>
            <a:endParaRPr lang="en-US" sz="1600" b="0" dirty="0">
              <a:effectLst/>
              <a:latin typeface="+mj-lt"/>
            </a:endParaRPr>
          </a:p>
          <a:p>
            <a:endParaRPr lang="en-GB" dirty="0"/>
          </a:p>
        </p:txBody>
      </p:sp>
    </p:spTree>
    <p:extLst>
      <p:ext uri="{BB962C8B-B14F-4D97-AF65-F5344CB8AC3E}">
        <p14:creationId xmlns:p14="http://schemas.microsoft.com/office/powerpoint/2010/main" val="3167705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767</TotalTime>
  <Words>1068</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Avenir Next LT Pro</vt:lpstr>
      <vt:lpstr>Avenir Next LT Pro Light</vt:lpstr>
      <vt:lpstr>Calibri</vt:lpstr>
      <vt:lpstr>Garamond</vt:lpstr>
      <vt:lpstr>Trebuchet MS</vt:lpstr>
      <vt:lpstr>SavonVTI</vt:lpstr>
      <vt:lpstr>“Enter, pursued by a bear”, By Lady Kitt, Sarah lI and Edwin  Li  </vt:lpstr>
      <vt:lpstr>What is “Zoom Fear” and how might this help?</vt:lpstr>
      <vt:lpstr>Resources- what you  need for the exercise</vt:lpstr>
      <vt:lpstr>Instructions- ideas for how to do the exercise</vt:lpstr>
      <vt:lpstr>PowerPoint Presentation</vt:lpstr>
      <vt:lpstr>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pursued by a bear”, By Lady Kitt, Sarah lI and Edwin  Li  </dc:title>
  <dc:creator>Lady Kitt</dc:creator>
  <cp:lastModifiedBy>Lady Kitt</cp:lastModifiedBy>
  <cp:revision>4</cp:revision>
  <dcterms:created xsi:type="dcterms:W3CDTF">2021-01-29T23:57:32Z</dcterms:created>
  <dcterms:modified xsi:type="dcterms:W3CDTF">2021-01-30T12:44:56Z</dcterms:modified>
</cp:coreProperties>
</file>