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5" r:id="rId3"/>
    <p:sldId id="257" r:id="rId4"/>
    <p:sldId id="273" r:id="rId5"/>
    <p:sldId id="274" r:id="rId6"/>
    <p:sldId id="270" r:id="rId7"/>
    <p:sldId id="261" r:id="rId8"/>
    <p:sldId id="266" r:id="rId9"/>
    <p:sldId id="275" r:id="rId10"/>
    <p:sldId id="267" r:id="rId11"/>
    <p:sldId id="276" r:id="rId12"/>
    <p:sldId id="268" r:id="rId13"/>
    <p:sldId id="260" r:id="rId14"/>
    <p:sldId id="271" r:id="rId15"/>
    <p:sldId id="262" r:id="rId16"/>
    <p:sldId id="272"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3" autoAdjust="0"/>
    <p:restoredTop sz="94660"/>
  </p:normalViewPr>
  <p:slideViewPr>
    <p:cSldViewPr snapToGrid="0">
      <p:cViewPr varScale="1">
        <p:scale>
          <a:sx n="72" d="100"/>
          <a:sy n="72" d="100"/>
        </p:scale>
        <p:origin x="4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00FD2A6-22A5-4CB1-9B03-AE152460FE3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8930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0FD2A6-22A5-4CB1-9B03-AE152460FE3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375489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0FD2A6-22A5-4CB1-9B03-AE152460FE3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221093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0FD2A6-22A5-4CB1-9B03-AE152460FE3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8682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0FD2A6-22A5-4CB1-9B03-AE152460FE3C}"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311114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0FD2A6-22A5-4CB1-9B03-AE152460FE3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1486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0FD2A6-22A5-4CB1-9B03-AE152460FE3C}"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11742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00FD2A6-22A5-4CB1-9B03-AE152460FE3C}"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227686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FD2A6-22A5-4CB1-9B03-AE152460FE3C}" type="datetimeFigureOut">
              <a:rPr lang="en-GB" smtClean="0"/>
              <a:t>18/05/2020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80140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0FD2A6-22A5-4CB1-9B03-AE152460FE3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393380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0FD2A6-22A5-4CB1-9B03-AE152460FE3C}"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28248F-D043-4421-B7D5-A61C2AF65395}" type="slidenum">
              <a:rPr lang="en-GB" smtClean="0"/>
              <a:t>‹#›</a:t>
            </a:fld>
            <a:endParaRPr lang="en-GB"/>
          </a:p>
        </p:txBody>
      </p:sp>
    </p:spTree>
    <p:extLst>
      <p:ext uri="{BB962C8B-B14F-4D97-AF65-F5344CB8AC3E}">
        <p14:creationId xmlns:p14="http://schemas.microsoft.com/office/powerpoint/2010/main" val="124073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FD2A6-22A5-4CB1-9B03-AE152460FE3C}" type="datetimeFigureOut">
              <a:rPr lang="en-GB" smtClean="0"/>
              <a:t>18/05/2020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248F-D043-4421-B7D5-A61C2AF65395}" type="slidenum">
              <a:rPr lang="en-GB" smtClean="0"/>
              <a:t>‹#›</a:t>
            </a:fld>
            <a:endParaRPr lang="en-GB"/>
          </a:p>
        </p:txBody>
      </p:sp>
    </p:spTree>
    <p:extLst>
      <p:ext uri="{BB962C8B-B14F-4D97-AF65-F5344CB8AC3E}">
        <p14:creationId xmlns:p14="http://schemas.microsoft.com/office/powerpoint/2010/main" val="2637735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hriving-facilitators.mn.co/" TargetMode="External"/><Relationship Id="rId2" Type="http://schemas.openxmlformats.org/officeDocument/2006/relationships/hyperlink" Target="http://headwayarts.co.uk/headway-arts-online/" TargetMode="External"/><Relationship Id="rId1" Type="http://schemas.openxmlformats.org/officeDocument/2006/relationships/slideLayout" Target="../slideLayouts/slideLayout7.xml"/><Relationship Id="rId5" Type="http://schemas.openxmlformats.org/officeDocument/2006/relationships/hyperlink" Target="http://www.bridiejackson.com/education/4590817444" TargetMode="External"/><Relationship Id="rId4" Type="http://schemas.openxmlformats.org/officeDocument/2006/relationships/hyperlink" Target="http://bigfootartseducation.co.uk/train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lladykitt.com/blank" TargetMode="External"/><Relationship Id="rId7" Type="http://schemas.openxmlformats.org/officeDocument/2006/relationships/hyperlink" Target="https://www.inspirallondon.com/projects/walking-otherwise-2020-visions/"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walkingartistsnetwork.org/about/" TargetMode="External"/><Relationship Id="rId5" Type="http://schemas.openxmlformats.org/officeDocument/2006/relationships/hyperlink" Target="https://ravenellison.com/" TargetMode="External"/><Relationship Id="rId4" Type="http://schemas.openxmlformats.org/officeDocument/2006/relationships/hyperlink" Target="https://www.socialartnetwork.org/re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ramblers.org.uk/advice/walking-with-a-disability-or-health-issue.aspx" TargetMode="External"/><Relationship Id="rId2" Type="http://schemas.openxmlformats.org/officeDocument/2006/relationships/hyperlink" Target="https://weareunlimited.org.uk/creating-an-accessible-event/" TargetMode="External"/><Relationship Id="rId1" Type="http://schemas.openxmlformats.org/officeDocument/2006/relationships/slideLayout" Target="../slideLayouts/slideLayout1.xml"/><Relationship Id="rId5" Type="http://schemas.openxmlformats.org/officeDocument/2006/relationships/hyperlink" Target="https://curiousarts.org.uk/training" TargetMode="External"/><Relationship Id="rId4" Type="http://schemas.openxmlformats.org/officeDocument/2006/relationships/hyperlink" Target="http://www.walkswithwheelchairs.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17" y="631618"/>
            <a:ext cx="3720548" cy="4948997"/>
          </a:xfrm>
        </p:spPr>
        <p:txBody>
          <a:bodyPr>
            <a:normAutofit fontScale="90000"/>
          </a:bodyPr>
          <a:lstStyle/>
          <a:p>
            <a:br>
              <a:rPr lang="en-GB" dirty="0">
                <a:latin typeface="Trebuchet MS" panose="020B0603020202020204" pitchFamily="34" charset="0"/>
              </a:rPr>
            </a:br>
            <a:r>
              <a:rPr lang="en-GB" sz="4000" b="1" u="sng" dirty="0">
                <a:latin typeface="Trebuchet MS" panose="020B0603020202020204" pitchFamily="34" charset="0"/>
              </a:rPr>
              <a:t>Walking, Talking and Listening</a:t>
            </a:r>
            <a:br>
              <a:rPr lang="en-GB" sz="4000" b="1" u="sng" dirty="0">
                <a:latin typeface="Trebuchet MS" panose="020B0603020202020204" pitchFamily="34" charset="0"/>
              </a:rPr>
            </a:br>
            <a:br>
              <a:rPr lang="en-GB" b="1" u="sng" dirty="0">
                <a:latin typeface="Trebuchet MS" panose="020B0603020202020204" pitchFamily="34" charset="0"/>
              </a:rPr>
            </a:br>
            <a:r>
              <a:rPr lang="en-GB" sz="2200" dirty="0">
                <a:latin typeface="Trebuchet MS" panose="020B0603020202020204" pitchFamily="34" charset="0"/>
              </a:rPr>
              <a:t>Ideas and methodologies for walking, talking and listening in general and “Sliding Scales of Silliness” events / workshops specifically, gathered and developed by Lady </a:t>
            </a:r>
            <a:r>
              <a:rPr lang="en-GB" sz="2200" dirty="0" err="1">
                <a:latin typeface="Trebuchet MS" panose="020B0603020202020204" pitchFamily="34" charset="0"/>
              </a:rPr>
              <a:t>Kitt</a:t>
            </a:r>
            <a:br>
              <a:rPr lang="en-GB" sz="2200" dirty="0">
                <a:latin typeface="Trebuchet MS" panose="020B0603020202020204" pitchFamily="34" charset="0"/>
              </a:rPr>
            </a:br>
            <a:br>
              <a:rPr lang="en-GB" sz="2200" dirty="0">
                <a:latin typeface="Trebuchet MS" panose="020B0603020202020204" pitchFamily="34" charset="0"/>
              </a:rPr>
            </a:br>
            <a:endParaRPr lang="en-GB" sz="2200" dirty="0">
              <a:latin typeface="Trebuchet MS" panose="020B0603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8058" y="366574"/>
            <a:ext cx="7270746" cy="4539850"/>
          </a:xfrm>
        </p:spPr>
      </p:pic>
      <p:sp>
        <p:nvSpPr>
          <p:cNvPr id="3" name="TextBox 2"/>
          <p:cNvSpPr txBox="1"/>
          <p:nvPr/>
        </p:nvSpPr>
        <p:spPr>
          <a:xfrm>
            <a:off x="4558058" y="5103561"/>
            <a:ext cx="6804235" cy="954107"/>
          </a:xfrm>
          <a:prstGeom prst="rect">
            <a:avLst/>
          </a:prstGeom>
          <a:noFill/>
        </p:spPr>
        <p:txBody>
          <a:bodyPr wrap="none" rtlCol="0">
            <a:spAutoFit/>
          </a:bodyPr>
          <a:lstStyle/>
          <a:p>
            <a:r>
              <a:rPr lang="en-GB" sz="1400" dirty="0">
                <a:latin typeface="Trebuchet MS" panose="020B0603020202020204" pitchFamily="34" charset="0"/>
              </a:rPr>
              <a:t>Image description: photograph of a river with autumnal trees either side, in </a:t>
            </a:r>
          </a:p>
          <a:p>
            <a:r>
              <a:rPr lang="en-GB" sz="1400" dirty="0">
                <a:latin typeface="Trebuchet MS" panose="020B0603020202020204" pitchFamily="34" charset="0"/>
              </a:rPr>
              <a:t>the river floats a huge, pink, origami boat.</a:t>
            </a:r>
          </a:p>
          <a:p>
            <a:r>
              <a:rPr lang="en-GB" sz="1400" dirty="0">
                <a:latin typeface="Trebuchet MS" panose="020B0603020202020204" pitchFamily="34" charset="0"/>
              </a:rPr>
              <a:t>Image credit: Elaine Robertson, from “</a:t>
            </a:r>
            <a:r>
              <a:rPr lang="en-GB" sz="1400" dirty="0" err="1">
                <a:latin typeface="Trebuchet MS" panose="020B0603020202020204" pitchFamily="34" charset="0"/>
              </a:rPr>
              <a:t>Conny</a:t>
            </a:r>
            <a:r>
              <a:rPr lang="en-GB" sz="1400" dirty="0">
                <a:latin typeface="Trebuchet MS" panose="020B0603020202020204" pitchFamily="34" charset="0"/>
              </a:rPr>
              <a:t> Is Our Grand Tour” a socially engaged</a:t>
            </a:r>
          </a:p>
          <a:p>
            <a:r>
              <a:rPr lang="en-GB" sz="1400" dirty="0">
                <a:latin typeface="Trebuchet MS" panose="020B0603020202020204" pitchFamily="34" charset="0"/>
              </a:rPr>
              <a:t>project with Lady Kitt commissioned by “</a:t>
            </a:r>
            <a:r>
              <a:rPr lang="en-GB" sz="1400" dirty="0" err="1">
                <a:latin typeface="Trebuchet MS" panose="020B0603020202020204" pitchFamily="34" charset="0"/>
              </a:rPr>
              <a:t>Conny</a:t>
            </a:r>
            <a:r>
              <a:rPr lang="en-GB" sz="1400" dirty="0">
                <a:latin typeface="Trebuchet MS" panose="020B0603020202020204" pitchFamily="34" charset="0"/>
              </a:rPr>
              <a:t> Art Festival, 2019”, UK</a:t>
            </a:r>
          </a:p>
        </p:txBody>
      </p:sp>
    </p:spTree>
    <p:extLst>
      <p:ext uri="{BB962C8B-B14F-4D97-AF65-F5344CB8AC3E}">
        <p14:creationId xmlns:p14="http://schemas.microsoft.com/office/powerpoint/2010/main" val="307059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934817"/>
          </a:xfrm>
        </p:spPr>
        <p:txBody>
          <a:bodyPr>
            <a:noAutofit/>
          </a:bodyPr>
          <a:lstStyle/>
          <a:p>
            <a:pPr marL="0" indent="0"/>
            <a:r>
              <a:rPr lang="en-GB" sz="3600" b="1" u="sng" dirty="0">
                <a:latin typeface="Trebuchet MS" panose="020B0603020202020204" pitchFamily="34" charset="0"/>
              </a:rPr>
              <a:t>Intro to principles and benefits of </a:t>
            </a:r>
            <a:br>
              <a:rPr lang="en-GB" sz="3600" b="1" u="sng" dirty="0">
                <a:latin typeface="Trebuchet MS" panose="020B0603020202020204" pitchFamily="34" charset="0"/>
              </a:rPr>
            </a:br>
            <a:r>
              <a:rPr lang="en-GB" sz="3600" b="1" u="sng" dirty="0">
                <a:latin typeface="Trebuchet MS" panose="020B0603020202020204" pitchFamily="34" charset="0"/>
              </a:rPr>
              <a:t>Walk. Talk. Listen.</a:t>
            </a:r>
          </a:p>
        </p:txBody>
      </p:sp>
      <p:sp>
        <p:nvSpPr>
          <p:cNvPr id="3" name="Subtitle 2"/>
          <p:cNvSpPr>
            <a:spLocks noGrp="1"/>
          </p:cNvSpPr>
          <p:nvPr>
            <p:ph type="subTitle" idx="1"/>
          </p:nvPr>
        </p:nvSpPr>
        <p:spPr>
          <a:xfrm>
            <a:off x="675861" y="2239617"/>
            <a:ext cx="11211340" cy="3869635"/>
          </a:xfrm>
        </p:spPr>
        <p:txBody>
          <a:bodyPr>
            <a:normAutofit lnSpcReduction="10000"/>
          </a:bodyPr>
          <a:lstStyle/>
          <a:p>
            <a:pPr algn="l"/>
            <a:r>
              <a:rPr lang="en-GB" sz="2000" dirty="0">
                <a:latin typeface="Trebuchet MS" panose="020B0603020202020204" pitchFamily="34" charset="0"/>
              </a:rPr>
              <a:t>Walking can offer physical and mental space. Group walking often has a culture all of its own, it is a place where we can be allowed to talk, think and listen more slowly and with more focus than in other contexts. Walking is demonstrably multi-sensory. This can encourage us to consider more embodied approaches to complex situations.</a:t>
            </a:r>
          </a:p>
          <a:p>
            <a:pPr algn="l"/>
            <a:br>
              <a:rPr lang="en-GB" sz="2000" dirty="0">
                <a:latin typeface="Trebuchet MS" panose="020B0603020202020204" pitchFamily="34" charset="0"/>
              </a:rPr>
            </a:br>
            <a:r>
              <a:rPr lang="en-GB" sz="2000" dirty="0">
                <a:latin typeface="Trebuchet MS" panose="020B0603020202020204" pitchFamily="34" charset="0"/>
              </a:rPr>
              <a:t>Talking is something most of us do a lot of the time, it can offer opportunities to share complex thoughts and situations, to be vulnerable, to connect. Often we don’t give ourselves much chance to think deeply about the positive things talking offers us, or about how to talk in different, maybe, more useful ways. </a:t>
            </a:r>
          </a:p>
          <a:p>
            <a:pPr algn="l"/>
            <a:br>
              <a:rPr lang="en-GB" sz="2000" dirty="0">
                <a:latin typeface="Trebuchet MS" panose="020B0603020202020204" pitchFamily="34" charset="0"/>
              </a:rPr>
            </a:br>
            <a:r>
              <a:rPr lang="en-GB" sz="2000" dirty="0">
                <a:latin typeface="Trebuchet MS" panose="020B0603020202020204" pitchFamily="34" charset="0"/>
              </a:rPr>
              <a:t>Listening can offer opportunities to learn, empathise and support. Often the feedback from these walks is that people feel they gained more from the listening than they did than from the talking.</a:t>
            </a:r>
            <a:endParaRPr lang="en-GB" sz="2000" dirty="0"/>
          </a:p>
        </p:txBody>
      </p:sp>
    </p:spTree>
    <p:extLst>
      <p:ext uri="{BB962C8B-B14F-4D97-AF65-F5344CB8AC3E}">
        <p14:creationId xmlns:p14="http://schemas.microsoft.com/office/powerpoint/2010/main" val="162377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8965" y="200166"/>
            <a:ext cx="9144000" cy="19348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u="sng" dirty="0">
                <a:latin typeface="Trebuchet MS" panose="020B0603020202020204" pitchFamily="34" charset="0"/>
              </a:rPr>
              <a:t>Tips</a:t>
            </a:r>
          </a:p>
        </p:txBody>
      </p:sp>
      <p:sp>
        <p:nvSpPr>
          <p:cNvPr id="3" name="Subtitle 2"/>
          <p:cNvSpPr txBox="1">
            <a:spLocks/>
          </p:cNvSpPr>
          <p:nvPr/>
        </p:nvSpPr>
        <p:spPr>
          <a:xfrm>
            <a:off x="566679" y="1167575"/>
            <a:ext cx="11211340" cy="3869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Trebuchet MS" panose="020B0603020202020204" pitchFamily="34" charset="0"/>
              </a:rPr>
              <a:t>The following tips on Walking, Talking and Listening are only vague guides, things I've discovered and found useful for these events and in many other settings and situations</a:t>
            </a:r>
          </a:p>
          <a:p>
            <a:r>
              <a:rPr lang="en-GB" sz="2000" dirty="0">
                <a:latin typeface="Trebuchet MS" panose="020B0603020202020204" pitchFamily="34" charset="0"/>
              </a:rPr>
              <a:t>Feel free to use the ones that work for you/ ignore the ones that don’t / add new ones</a:t>
            </a:r>
          </a:p>
          <a:p>
            <a:r>
              <a:rPr lang="en-GB" sz="2000" dirty="0">
                <a:latin typeface="Trebuchet MS" panose="020B0603020202020204" pitchFamily="34" charset="0"/>
              </a:rPr>
              <a:t>There are a huge variety of ways you could communicate these tips to a group- games, exercises, drawings, flash cards, and just chatting about them. It can often benefit everyone to have them in advance via post / email etc. People frequently ask for a copy to take away with them, so it can be useful to provide this.</a:t>
            </a:r>
          </a:p>
          <a:p>
            <a:r>
              <a:rPr lang="en-GB" sz="2000" dirty="0">
                <a:latin typeface="Trebuchet MS" panose="020B0603020202020204" pitchFamily="34" charset="0"/>
              </a:rPr>
              <a:t>I've learned, discovered and develop these in lots of different place and from / alongside many people and organisations. It’s impossible to mention them all, but the following have been particularly important:</a:t>
            </a:r>
          </a:p>
          <a:p>
            <a:r>
              <a:rPr lang="en-GB" sz="2000" dirty="0">
                <a:latin typeface="Trebuchet MS" panose="020B0603020202020204" pitchFamily="34" charset="0"/>
              </a:rPr>
              <a:t>Headway Arts Northumberland, Disability Arts </a:t>
            </a:r>
            <a:r>
              <a:rPr lang="en-GB" sz="2000" dirty="0">
                <a:latin typeface="Trebuchet MS" panose="020B0603020202020204" pitchFamily="34" charset="0"/>
                <a:hlinkClick r:id="rId2"/>
              </a:rPr>
              <a:t>http://headwayarts.co.uk/headway-arts-online/</a:t>
            </a:r>
            <a:endParaRPr lang="en-GB" sz="2000" dirty="0">
              <a:latin typeface="Trebuchet MS" panose="020B0603020202020204" pitchFamily="34" charset="0"/>
            </a:endParaRPr>
          </a:p>
          <a:p>
            <a:r>
              <a:rPr lang="en-GB" sz="2000" dirty="0">
                <a:latin typeface="Trebuchet MS" panose="020B0603020202020204" pitchFamily="34" charset="0"/>
              </a:rPr>
              <a:t>Dr, Sheila Preston, Thriving facilitators </a:t>
            </a:r>
            <a:r>
              <a:rPr lang="en-GB" sz="2000" dirty="0">
                <a:latin typeface="Trebuchet MS" panose="020B0603020202020204" pitchFamily="34" charset="0"/>
                <a:hlinkClick r:id="rId3"/>
              </a:rPr>
              <a:t>https://thriving-facilitators.mn.co/</a:t>
            </a:r>
            <a:endParaRPr lang="en-GB" sz="2000" dirty="0">
              <a:latin typeface="Trebuchet MS" panose="020B0603020202020204" pitchFamily="34" charset="0"/>
            </a:endParaRPr>
          </a:p>
          <a:p>
            <a:r>
              <a:rPr lang="en-GB" sz="2000" dirty="0">
                <a:latin typeface="Trebuchet MS" panose="020B0603020202020204" pitchFamily="34" charset="0"/>
              </a:rPr>
              <a:t>Bigfoot Arts Education </a:t>
            </a:r>
            <a:r>
              <a:rPr lang="en-GB" sz="2000" dirty="0">
                <a:latin typeface="Trebuchet MS" panose="020B0603020202020204" pitchFamily="34" charset="0"/>
                <a:hlinkClick r:id="rId4"/>
              </a:rPr>
              <a:t>http://bigfootartseducation.co.uk/training/</a:t>
            </a:r>
            <a:endParaRPr lang="en-GB" sz="2000" dirty="0">
              <a:latin typeface="Trebuchet MS" panose="020B0603020202020204" pitchFamily="34" charset="0"/>
            </a:endParaRPr>
          </a:p>
          <a:p>
            <a:r>
              <a:rPr lang="en-GB" sz="2000" dirty="0">
                <a:latin typeface="Trebuchet MS" panose="020B0603020202020204" pitchFamily="34" charset="0"/>
              </a:rPr>
              <a:t>Bridie Jackson, Socially engaged composer </a:t>
            </a:r>
            <a:r>
              <a:rPr lang="en-GB" sz="2000" dirty="0">
                <a:latin typeface="Trebuchet MS" panose="020B0603020202020204" pitchFamily="34" charset="0"/>
                <a:hlinkClick r:id="rId5"/>
              </a:rPr>
              <a:t>http://www.bridiejackson.com/education/4590817444</a:t>
            </a:r>
            <a:endParaRPr lang="en-GB" sz="2000" dirty="0">
              <a:latin typeface="Trebuchet MS" panose="020B0603020202020204" pitchFamily="34" charset="0"/>
            </a:endParaRPr>
          </a:p>
          <a:p>
            <a:endParaRPr lang="en-GB" sz="2000" dirty="0">
              <a:latin typeface="Trebuchet MS" panose="020B0603020202020204" pitchFamily="34" charset="0"/>
            </a:endParaRPr>
          </a:p>
          <a:p>
            <a:endParaRPr lang="en-GB" sz="2000" dirty="0">
              <a:latin typeface="Trebuchet MS" panose="020B0603020202020204" pitchFamily="34" charset="0"/>
            </a:endParaRPr>
          </a:p>
          <a:p>
            <a:endParaRPr lang="en-GB" sz="2000" dirty="0">
              <a:latin typeface="Trebuchet MS" panose="020B0603020202020204" pitchFamily="34" charset="0"/>
            </a:endParaRPr>
          </a:p>
        </p:txBody>
      </p:sp>
    </p:spTree>
    <p:extLst>
      <p:ext uri="{BB962C8B-B14F-4D97-AF65-F5344CB8AC3E}">
        <p14:creationId xmlns:p14="http://schemas.microsoft.com/office/powerpoint/2010/main" val="259532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47" y="166342"/>
            <a:ext cx="10515600" cy="1325563"/>
          </a:xfrm>
        </p:spPr>
        <p:txBody>
          <a:bodyPr>
            <a:normAutofit/>
          </a:bodyPr>
          <a:lstStyle/>
          <a:p>
            <a:r>
              <a:rPr lang="en-GB" sz="3600" b="1" u="sng" dirty="0">
                <a:latin typeface="Trebuchet MS" panose="020B0603020202020204" pitchFamily="34" charset="0"/>
              </a:rPr>
              <a:t>Walking tips</a:t>
            </a:r>
            <a:br>
              <a:rPr lang="en-GB" sz="3600" dirty="0">
                <a:latin typeface="Trebuchet MS" panose="020B0603020202020204" pitchFamily="34" charset="0"/>
              </a:rPr>
            </a:br>
            <a:endParaRPr lang="en-GB" sz="3600" dirty="0">
              <a:latin typeface="Trebuchet MS" panose="020B0603020202020204" pitchFamily="34" charset="0"/>
            </a:endParaRPr>
          </a:p>
        </p:txBody>
      </p:sp>
      <p:sp>
        <p:nvSpPr>
          <p:cNvPr id="3" name="Content Placeholder 2"/>
          <p:cNvSpPr>
            <a:spLocks noGrp="1"/>
          </p:cNvSpPr>
          <p:nvPr>
            <p:ph idx="1"/>
          </p:nvPr>
        </p:nvSpPr>
        <p:spPr>
          <a:xfrm>
            <a:off x="412472" y="893969"/>
            <a:ext cx="11645349" cy="1195871"/>
          </a:xfrm>
        </p:spPr>
        <p:txBody>
          <a:bodyPr>
            <a:normAutofit/>
          </a:bodyPr>
          <a:lstStyle/>
          <a:p>
            <a:pPr marL="357188" indent="-357188"/>
            <a:r>
              <a:rPr lang="en-GB" sz="2000" dirty="0">
                <a:latin typeface="Trebuchet MS" panose="020B0603020202020204" pitchFamily="34" charset="0"/>
              </a:rPr>
              <a:t>Be safe: think about your own and others safety</a:t>
            </a:r>
          </a:p>
          <a:p>
            <a:pPr marL="357188" indent="-357188"/>
            <a:r>
              <a:rPr lang="en-GB" sz="2000" dirty="0">
                <a:latin typeface="Trebuchet MS" panose="020B0603020202020204" pitchFamily="34" charset="0"/>
              </a:rPr>
              <a:t>Be considerate: think about how close you are walking to someone, your pace- are people struggling to keep up with you? As a group try not to dominate the space.</a:t>
            </a:r>
          </a:p>
        </p:txBody>
      </p:sp>
      <p:sp>
        <p:nvSpPr>
          <p:cNvPr id="4" name="Title 1"/>
          <p:cNvSpPr txBox="1">
            <a:spLocks/>
          </p:cNvSpPr>
          <p:nvPr/>
        </p:nvSpPr>
        <p:spPr>
          <a:xfrm>
            <a:off x="215346" y="2099089"/>
            <a:ext cx="9462052" cy="596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u="sng" dirty="0">
                <a:latin typeface="Trebuchet MS" panose="020B0603020202020204" pitchFamily="34" charset="0"/>
              </a:rPr>
              <a:t>Talking tips</a:t>
            </a:r>
          </a:p>
        </p:txBody>
      </p:sp>
      <p:sp>
        <p:nvSpPr>
          <p:cNvPr id="5" name="Subtitle 2"/>
          <p:cNvSpPr txBox="1">
            <a:spLocks/>
          </p:cNvSpPr>
          <p:nvPr/>
        </p:nvSpPr>
        <p:spPr>
          <a:xfrm>
            <a:off x="412472" y="2955234"/>
            <a:ext cx="11251095" cy="332629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sz="2000" dirty="0">
                <a:latin typeface="Trebuchet MS" panose="020B0603020202020204" pitchFamily="34" charset="0"/>
              </a:rPr>
              <a:t>Give yourselves an opportunity to consider what you want to talk about before the walk starts.</a:t>
            </a:r>
          </a:p>
          <a:p>
            <a:pPr marL="342900" indent="-342900"/>
            <a:r>
              <a:rPr lang="en-GB" sz="2000" dirty="0">
                <a:latin typeface="Trebuchet MS" panose="020B0603020202020204" pitchFamily="34" charset="0"/>
              </a:rPr>
              <a:t>Give yourselves an opportunity to consider how you are going to say what you want to say, what is the essence of the challenge / problem you want to discuss?</a:t>
            </a:r>
          </a:p>
          <a:p>
            <a:pPr marL="342900" indent="-342900"/>
            <a:r>
              <a:rPr lang="en-GB" sz="2000" dirty="0">
                <a:latin typeface="Trebuchet MS" panose="020B0603020202020204" pitchFamily="34" charset="0"/>
              </a:rPr>
              <a:t>Think about how you are talking? Loud, soft, fast, slow? The words you are using.</a:t>
            </a:r>
          </a:p>
          <a:p>
            <a:pPr marL="342900" indent="-342900"/>
            <a:r>
              <a:rPr lang="en-GB" sz="2000" dirty="0">
                <a:latin typeface="Trebuchet MS" panose="020B0603020202020204" pitchFamily="34" charset="0"/>
              </a:rPr>
              <a:t>Focus on being understood, not in being impressive/ wordy/ knowledgeable.</a:t>
            </a:r>
          </a:p>
          <a:p>
            <a:pPr marL="342900" indent="-342900"/>
            <a:r>
              <a:rPr lang="en-GB" sz="2000" dirty="0">
                <a:latin typeface="Trebuchet MS" panose="020B0603020202020204" pitchFamily="34" charset="0"/>
              </a:rPr>
              <a:t>Take time to notice and process the physical and spoken reactions of the person you are taking to.</a:t>
            </a:r>
          </a:p>
          <a:p>
            <a:pPr marL="342900" indent="-342900"/>
            <a:r>
              <a:rPr lang="en-GB" sz="2000" dirty="0">
                <a:latin typeface="Trebuchet MS" panose="020B0603020202020204" pitchFamily="34" charset="0"/>
              </a:rPr>
              <a:t>If you are comfortable to, make eye contact from time to time (without losing sight of where you're walking!)</a:t>
            </a:r>
          </a:p>
          <a:p>
            <a:pPr marL="342900" indent="-342900"/>
            <a:r>
              <a:rPr lang="en-GB" sz="2000" dirty="0">
                <a:latin typeface="Trebuchet MS" panose="020B0603020202020204" pitchFamily="34" charset="0"/>
              </a:rPr>
              <a:t>Aim to listen more than you talk</a:t>
            </a:r>
          </a:p>
        </p:txBody>
      </p:sp>
    </p:spTree>
    <p:extLst>
      <p:ext uri="{BB962C8B-B14F-4D97-AF65-F5344CB8AC3E}">
        <p14:creationId xmlns:p14="http://schemas.microsoft.com/office/powerpoint/2010/main" val="320663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62" y="2721008"/>
            <a:ext cx="10518913" cy="1811236"/>
          </a:xfrm>
        </p:spPr>
        <p:txBody>
          <a:bodyPr>
            <a:noAutofit/>
          </a:bodyPr>
          <a:lstStyle/>
          <a:p>
            <a:r>
              <a:rPr lang="en-GB" sz="2000" dirty="0">
                <a:latin typeface="Trebuchet MS" panose="020B0603020202020204" pitchFamily="34" charset="0"/>
              </a:rPr>
              <a:t>Leave time (for people to speak, for people to finish speaking, for people to think before they speak).</a:t>
            </a:r>
            <a:br>
              <a:rPr lang="en-GB" sz="2000" dirty="0">
                <a:latin typeface="Trebuchet MS" panose="020B0603020202020204" pitchFamily="34" charset="0"/>
              </a:rPr>
            </a:br>
            <a:br>
              <a:rPr lang="en-GB" sz="2000" dirty="0">
                <a:latin typeface="Trebuchet MS" panose="020B0603020202020204" pitchFamily="34" charset="0"/>
              </a:rPr>
            </a:br>
            <a:r>
              <a:rPr lang="en-GB" sz="2000" dirty="0">
                <a:latin typeface="Trebuchet MS" panose="020B0603020202020204" pitchFamily="34" charset="0"/>
              </a:rPr>
              <a:t>Listen to understand, not just to formulate your own response.</a:t>
            </a:r>
            <a:br>
              <a:rPr lang="en-GB" sz="2000" dirty="0">
                <a:latin typeface="Trebuchet MS" panose="020B0603020202020204" pitchFamily="34" charset="0"/>
              </a:rPr>
            </a:br>
            <a:br>
              <a:rPr lang="en-GB" sz="2000" dirty="0">
                <a:latin typeface="Trebuchet MS" panose="020B0603020202020204" pitchFamily="34" charset="0"/>
              </a:rPr>
            </a:br>
            <a:r>
              <a:rPr lang="en-GB" sz="2000" dirty="0">
                <a:latin typeface="Trebuchet MS" panose="020B0603020202020204" pitchFamily="34" charset="0"/>
              </a:rPr>
              <a:t>Ask open questions. Open to more than “yes”/”no” answers. </a:t>
            </a:r>
            <a:br>
              <a:rPr lang="en-GB" sz="2000" dirty="0">
                <a:latin typeface="Trebuchet MS" panose="020B0603020202020204" pitchFamily="34" charset="0"/>
              </a:rPr>
            </a:br>
            <a:br>
              <a:rPr lang="en-GB" sz="2000" dirty="0">
                <a:latin typeface="Trebuchet MS" panose="020B0603020202020204" pitchFamily="34" charset="0"/>
              </a:rPr>
            </a:br>
            <a:r>
              <a:rPr lang="en-GB" sz="2000" dirty="0">
                <a:latin typeface="Trebuchet MS" panose="020B0603020202020204" pitchFamily="34" charset="0"/>
              </a:rPr>
              <a:t>Paraphrase to make sure you’ve understood.</a:t>
            </a:r>
            <a:br>
              <a:rPr lang="en-GB" sz="2000" dirty="0">
                <a:latin typeface="Trebuchet MS" panose="020B0603020202020204" pitchFamily="34" charset="0"/>
              </a:rPr>
            </a:br>
            <a:br>
              <a:rPr lang="en-GB" sz="2000" dirty="0">
                <a:latin typeface="Trebuchet MS" panose="020B0603020202020204" pitchFamily="34" charset="0"/>
              </a:rPr>
            </a:br>
            <a:r>
              <a:rPr lang="en-GB" sz="2000" dirty="0">
                <a:latin typeface="Trebuchet MS" panose="020B0603020202020204" pitchFamily="34" charset="0"/>
              </a:rPr>
              <a:t>Make eye contact (see Talking Tips).</a:t>
            </a:r>
            <a:br>
              <a:rPr lang="en-GB" sz="2000" dirty="0">
                <a:latin typeface="Trebuchet MS" panose="020B0603020202020204" pitchFamily="34" charset="0"/>
              </a:rPr>
            </a:br>
            <a:br>
              <a:rPr lang="en-GB" sz="2000" dirty="0">
                <a:latin typeface="Trebuchet MS" panose="020B0603020202020204" pitchFamily="34" charset="0"/>
              </a:rPr>
            </a:br>
            <a:r>
              <a:rPr lang="en-GB" sz="2000" dirty="0">
                <a:latin typeface="Trebuchet MS" panose="020B0603020202020204" pitchFamily="34" charset="0"/>
              </a:rPr>
              <a:t>Be prepared to be vulnerable, be aware that people may have strong reactions.</a:t>
            </a:r>
            <a:br>
              <a:rPr lang="en-GB" sz="2000" dirty="0">
                <a:latin typeface="Trebuchet MS" panose="020B0603020202020204" pitchFamily="34" charset="0"/>
              </a:rPr>
            </a:br>
            <a:r>
              <a:rPr lang="en-GB" sz="2000" dirty="0">
                <a:latin typeface="Trebuchet MS" panose="020B0603020202020204" pitchFamily="34" charset="0"/>
              </a:rPr>
              <a:t> </a:t>
            </a:r>
            <a:br>
              <a:rPr lang="en-GB" sz="2000" dirty="0">
                <a:latin typeface="Trebuchet MS" panose="020B0603020202020204" pitchFamily="34" charset="0"/>
              </a:rPr>
            </a:br>
            <a:r>
              <a:rPr lang="en-GB" sz="2000" dirty="0">
                <a:latin typeface="Trebuchet MS" panose="020B0603020202020204" pitchFamily="34" charset="0"/>
              </a:rPr>
              <a:t>Aim to listen more than you talk. Be kind. Say thank you.</a:t>
            </a:r>
          </a:p>
        </p:txBody>
      </p:sp>
      <p:sp>
        <p:nvSpPr>
          <p:cNvPr id="3" name="TextBox 2"/>
          <p:cNvSpPr txBox="1"/>
          <p:nvPr/>
        </p:nvSpPr>
        <p:spPr>
          <a:xfrm>
            <a:off x="4251335" y="302789"/>
            <a:ext cx="3221912" cy="646331"/>
          </a:xfrm>
          <a:prstGeom prst="rect">
            <a:avLst/>
          </a:prstGeom>
          <a:noFill/>
        </p:spPr>
        <p:txBody>
          <a:bodyPr wrap="square" rtlCol="0">
            <a:spAutoFit/>
          </a:bodyPr>
          <a:lstStyle/>
          <a:p>
            <a:r>
              <a:rPr lang="en-GB" sz="3600" b="1" u="sng" dirty="0">
                <a:latin typeface="Trebuchet MS" panose="020B0603020202020204" pitchFamily="34" charset="0"/>
              </a:rPr>
              <a:t>Listening Tips</a:t>
            </a:r>
          </a:p>
        </p:txBody>
      </p:sp>
      <p:sp>
        <p:nvSpPr>
          <p:cNvPr id="7" name="TextBox 6"/>
          <p:cNvSpPr txBox="1"/>
          <p:nvPr/>
        </p:nvSpPr>
        <p:spPr>
          <a:xfrm>
            <a:off x="642753" y="5875025"/>
            <a:ext cx="10439076" cy="400110"/>
          </a:xfrm>
          <a:prstGeom prst="rect">
            <a:avLst/>
          </a:prstGeom>
          <a:noFill/>
        </p:spPr>
        <p:txBody>
          <a:bodyPr wrap="none" rtlCol="0">
            <a:spAutoFit/>
          </a:bodyPr>
          <a:lstStyle/>
          <a:p>
            <a:r>
              <a:rPr lang="en-GB" sz="2000" dirty="0">
                <a:latin typeface="Trebuchet MS" panose="020B0603020202020204" pitchFamily="34" charset="0"/>
              </a:rPr>
              <a:t>(Once people have opened their eyes, I like to ask for a few examples of open questions)</a:t>
            </a:r>
          </a:p>
        </p:txBody>
      </p:sp>
      <p:sp>
        <p:nvSpPr>
          <p:cNvPr id="8" name="TextBox 7"/>
          <p:cNvSpPr txBox="1"/>
          <p:nvPr/>
        </p:nvSpPr>
        <p:spPr>
          <a:xfrm>
            <a:off x="1156101" y="949120"/>
            <a:ext cx="9028434" cy="400110"/>
          </a:xfrm>
          <a:prstGeom prst="rect">
            <a:avLst/>
          </a:prstGeom>
          <a:noFill/>
        </p:spPr>
        <p:txBody>
          <a:bodyPr wrap="none" rtlCol="0">
            <a:spAutoFit/>
          </a:bodyPr>
          <a:lstStyle/>
          <a:p>
            <a:r>
              <a:rPr lang="en-GB" sz="2000" dirty="0">
                <a:latin typeface="Trebuchet MS" panose="020B0603020202020204" pitchFamily="34" charset="0"/>
              </a:rPr>
              <a:t>(I like to ask a group to close their eyes and listen to me read out these tips)</a:t>
            </a:r>
            <a:endParaRPr lang="en-GB" sz="2000" dirty="0"/>
          </a:p>
        </p:txBody>
      </p:sp>
    </p:spTree>
    <p:extLst>
      <p:ext uri="{BB962C8B-B14F-4D97-AF65-F5344CB8AC3E}">
        <p14:creationId xmlns:p14="http://schemas.microsoft.com/office/powerpoint/2010/main" val="426064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latin typeface="Trebuchet MS" panose="020B0603020202020204" pitchFamily="34" charset="0"/>
              </a:rPr>
              <a:t>Before you set off</a:t>
            </a:r>
          </a:p>
        </p:txBody>
      </p:sp>
      <p:sp>
        <p:nvSpPr>
          <p:cNvPr id="3" name="Content Placeholder 2"/>
          <p:cNvSpPr>
            <a:spLocks noGrp="1"/>
          </p:cNvSpPr>
          <p:nvPr>
            <p:ph idx="1"/>
          </p:nvPr>
        </p:nvSpPr>
        <p:spPr>
          <a:xfrm>
            <a:off x="652669" y="4858994"/>
            <a:ext cx="10515600" cy="718792"/>
          </a:xfrm>
        </p:spPr>
        <p:txBody>
          <a:bodyPr>
            <a:noAutofit/>
          </a:bodyPr>
          <a:lstStyle/>
          <a:p>
            <a:r>
              <a:rPr lang="en-GB" sz="2000" dirty="0">
                <a:latin typeface="Trebuchet MS" panose="020B0603020202020204" pitchFamily="34" charset="0"/>
              </a:rPr>
              <a:t>Plan a short break mid way through to gather everyone and make sure people are ok, also another opportunity to go to the loo</a:t>
            </a:r>
          </a:p>
          <a:p>
            <a:r>
              <a:rPr lang="en-GB" sz="2000" dirty="0">
                <a:latin typeface="Trebuchet MS" panose="020B0603020202020204" pitchFamily="34" charset="0"/>
              </a:rPr>
              <a:t>Keep checking in on people (See Emotional Planning Slide 4)</a:t>
            </a:r>
          </a:p>
          <a:p>
            <a:endParaRPr lang="en-GB" sz="2000" dirty="0">
              <a:latin typeface="Trebuchet MS" panose="020B0603020202020204" pitchFamily="34" charset="0"/>
            </a:endParaRPr>
          </a:p>
        </p:txBody>
      </p:sp>
      <p:sp>
        <p:nvSpPr>
          <p:cNvPr id="4" name="Title 1"/>
          <p:cNvSpPr txBox="1">
            <a:spLocks/>
          </p:cNvSpPr>
          <p:nvPr/>
        </p:nvSpPr>
        <p:spPr>
          <a:xfrm>
            <a:off x="801757" y="35334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u="sng" dirty="0">
                <a:latin typeface="Trebuchet MS" panose="020B0603020202020204" pitchFamily="34" charset="0"/>
              </a:rPr>
              <a:t>During the walk</a:t>
            </a:r>
          </a:p>
        </p:txBody>
      </p:sp>
      <p:sp>
        <p:nvSpPr>
          <p:cNvPr id="5" name="Content Placeholder 2"/>
          <p:cNvSpPr txBox="1">
            <a:spLocks/>
          </p:cNvSpPr>
          <p:nvPr/>
        </p:nvSpPr>
        <p:spPr>
          <a:xfrm>
            <a:off x="838200" y="1417983"/>
            <a:ext cx="10668000" cy="19745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Trebuchet MS" panose="020B0603020202020204" pitchFamily="34" charset="0"/>
              </a:rPr>
              <a:t>Ask if anyone has any questions / suggestion before you set off</a:t>
            </a:r>
          </a:p>
          <a:p>
            <a:r>
              <a:rPr lang="en-GB" sz="2000" dirty="0">
                <a:latin typeface="Trebuchet MS" panose="020B0603020202020204" pitchFamily="34" charset="0"/>
              </a:rPr>
              <a:t>Mention any health and safety things you feel are important (maybe check all the forms you need filling in are filled in, check everyone has water, suitable clothes </a:t>
            </a:r>
            <a:r>
              <a:rPr lang="en-GB" sz="2000" dirty="0" err="1">
                <a:latin typeface="Trebuchet MS" panose="020B0603020202020204" pitchFamily="34" charset="0"/>
              </a:rPr>
              <a:t>etc</a:t>
            </a:r>
            <a:r>
              <a:rPr lang="en-GB" sz="2000" dirty="0">
                <a:latin typeface="Trebuchet MS" panose="020B0603020202020204" pitchFamily="34" charset="0"/>
              </a:rPr>
              <a:t>)</a:t>
            </a:r>
          </a:p>
          <a:p>
            <a:r>
              <a:rPr lang="en-GB" sz="2000" dirty="0">
                <a:latin typeface="Trebuchet MS" panose="020B0603020202020204" pitchFamily="34" charset="0"/>
              </a:rPr>
              <a:t>I always like to suggest everyone goes to the loo before setting off, mostly because I've forgotten to do this myself a few times before a walk and then spent the whole time thinking about peeing instead of enjoying the walk</a:t>
            </a:r>
          </a:p>
        </p:txBody>
      </p:sp>
    </p:spTree>
    <p:extLst>
      <p:ext uri="{BB962C8B-B14F-4D97-AF65-F5344CB8AC3E}">
        <p14:creationId xmlns:p14="http://schemas.microsoft.com/office/powerpoint/2010/main" val="367115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60" y="2950231"/>
            <a:ext cx="4661452" cy="3561590"/>
          </a:xfrm>
        </p:spPr>
        <p:txBody>
          <a:bodyPr>
            <a:normAutofit fontScale="90000"/>
          </a:bodyPr>
          <a:lstStyle/>
          <a:p>
            <a:r>
              <a:rPr lang="en-GB" sz="2200" dirty="0">
                <a:latin typeface="Trebuchet MS" panose="020B0603020202020204" pitchFamily="34" charset="0"/>
              </a:rPr>
              <a:t>This can be individual or collective  </a:t>
            </a:r>
            <a:br>
              <a:rPr lang="en-GB" sz="2200" dirty="0">
                <a:latin typeface="Trebuchet MS" panose="020B0603020202020204" pitchFamily="34" charset="0"/>
              </a:rPr>
            </a:br>
            <a:br>
              <a:rPr lang="en-GB" sz="2200" dirty="0">
                <a:latin typeface="Trebuchet MS" panose="020B0603020202020204" pitchFamily="34" charset="0"/>
              </a:rPr>
            </a:br>
            <a:r>
              <a:rPr lang="en-GB" sz="2200" dirty="0">
                <a:latin typeface="Trebuchet MS" panose="020B0603020202020204" pitchFamily="34" charset="0"/>
              </a:rPr>
              <a:t>I like to think of it as mapping the process and recording:</a:t>
            </a:r>
            <a:br>
              <a:rPr lang="en-GB" sz="2200" dirty="0">
                <a:latin typeface="Trebuchet MS" panose="020B0603020202020204" pitchFamily="34" charset="0"/>
              </a:rPr>
            </a:br>
            <a:br>
              <a:rPr lang="en-GB" sz="2200" dirty="0">
                <a:latin typeface="Trebuchet MS" panose="020B0603020202020204" pitchFamily="34" charset="0"/>
              </a:rPr>
            </a:br>
            <a:r>
              <a:rPr lang="en-GB" sz="2200" dirty="0">
                <a:latin typeface="Trebuchet MS" panose="020B0603020202020204" pitchFamily="34" charset="0"/>
              </a:rPr>
              <a:t>Useful advice offered/ resource(s) suggested</a:t>
            </a:r>
            <a:br>
              <a:rPr lang="en-GB" sz="2200" dirty="0">
                <a:latin typeface="Trebuchet MS" panose="020B0603020202020204" pitchFamily="34" charset="0"/>
              </a:rPr>
            </a:br>
            <a:br>
              <a:rPr lang="en-GB" sz="2200" dirty="0">
                <a:latin typeface="Trebuchet MS" panose="020B0603020202020204" pitchFamily="34" charset="0"/>
              </a:rPr>
            </a:br>
            <a:r>
              <a:rPr lang="en-GB" sz="2200" dirty="0">
                <a:latin typeface="Trebuchet MS" panose="020B0603020202020204" pitchFamily="34" charset="0"/>
              </a:rPr>
              <a:t>A memorable /breakthrough moment</a:t>
            </a:r>
            <a:br>
              <a:rPr lang="en-GB" sz="2200" dirty="0">
                <a:latin typeface="Trebuchet MS" panose="020B0603020202020204" pitchFamily="34" charset="0"/>
              </a:rPr>
            </a:br>
            <a:br>
              <a:rPr lang="en-GB" sz="2200" dirty="0">
                <a:latin typeface="Trebuchet MS" panose="020B0603020202020204" pitchFamily="34" charset="0"/>
              </a:rPr>
            </a:br>
            <a:r>
              <a:rPr lang="en-GB" sz="2200" dirty="0">
                <a:latin typeface="Trebuchet MS" panose="020B0603020202020204" pitchFamily="34" charset="0"/>
              </a:rPr>
              <a:t>I like to remind a group that the purpose of the reflective drawing is to record information and feelings that were important to you, in a way which will help you to remember them. It’s not about making something that looks “good” or “impressive”.</a:t>
            </a:r>
            <a:br>
              <a:rPr lang="en-GB" dirty="0"/>
            </a:br>
            <a:br>
              <a:rPr lang="en-GB" dirty="0"/>
            </a:b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9888" y="1709530"/>
            <a:ext cx="4950807" cy="3021496"/>
          </a:xfrm>
        </p:spPr>
      </p:pic>
      <p:sp>
        <p:nvSpPr>
          <p:cNvPr id="3" name="TextBox 2"/>
          <p:cNvSpPr txBox="1"/>
          <p:nvPr/>
        </p:nvSpPr>
        <p:spPr>
          <a:xfrm>
            <a:off x="3737113" y="556591"/>
            <a:ext cx="5495415" cy="646331"/>
          </a:xfrm>
          <a:prstGeom prst="rect">
            <a:avLst/>
          </a:prstGeom>
          <a:noFill/>
        </p:spPr>
        <p:txBody>
          <a:bodyPr wrap="none" rtlCol="0">
            <a:spAutoFit/>
          </a:bodyPr>
          <a:lstStyle/>
          <a:p>
            <a:r>
              <a:rPr lang="en-GB" sz="3600" b="1" u="sng" dirty="0">
                <a:latin typeface="Trebuchet MS" panose="020B0603020202020204" pitchFamily="34" charset="0"/>
              </a:rPr>
              <a:t>Reflective Drawing ideas</a:t>
            </a:r>
          </a:p>
        </p:txBody>
      </p:sp>
      <p:sp>
        <p:nvSpPr>
          <p:cNvPr id="6" name="TextBox 5"/>
          <p:cNvSpPr txBox="1"/>
          <p:nvPr/>
        </p:nvSpPr>
        <p:spPr>
          <a:xfrm>
            <a:off x="6436319" y="4879975"/>
            <a:ext cx="5592417" cy="1600438"/>
          </a:xfrm>
          <a:prstGeom prst="rect">
            <a:avLst/>
          </a:prstGeom>
          <a:noFill/>
        </p:spPr>
        <p:txBody>
          <a:bodyPr wrap="square" rtlCol="0">
            <a:spAutoFit/>
          </a:bodyPr>
          <a:lstStyle/>
          <a:p>
            <a:r>
              <a:rPr lang="en-GB" sz="1400" dirty="0">
                <a:latin typeface="Trebuchet MS" panose="020B0603020202020204" pitchFamily="34" charset="0"/>
              </a:rPr>
              <a:t>Image description: Colour illustration showing a pink arm, at one end it has a hand holding a hammer. The hammer is smashing off the top of a water melon. The other end of the arm is bent and folded into shapes which spell out the words “Emotional Release”</a:t>
            </a:r>
          </a:p>
          <a:p>
            <a:r>
              <a:rPr lang="en-GB" sz="1400" dirty="0">
                <a:latin typeface="Trebuchet MS" panose="020B0603020202020204" pitchFamily="34" charset="0"/>
              </a:rPr>
              <a:t>Image credit: Louise Brown / </a:t>
            </a:r>
            <a:r>
              <a:rPr lang="en-GB" sz="1400" dirty="0" err="1">
                <a:latin typeface="Trebuchet MS" panose="020B0603020202020204" pitchFamily="34" charset="0"/>
              </a:rPr>
              <a:t>GoodStrangeVibes</a:t>
            </a:r>
            <a:r>
              <a:rPr lang="en-GB" sz="1400" dirty="0">
                <a:latin typeface="Trebuchet MS" panose="020B0603020202020204" pitchFamily="34" charset="0"/>
              </a:rPr>
              <a:t>, Commissioned by </a:t>
            </a:r>
            <a:r>
              <a:rPr lang="en-GB" sz="1400" dirty="0" err="1">
                <a:latin typeface="Trebuchet MS" panose="020B0603020202020204" pitchFamily="34" charset="0"/>
              </a:rPr>
              <a:t>Axisweb</a:t>
            </a:r>
            <a:r>
              <a:rPr lang="en-GB" sz="1400" dirty="0">
                <a:latin typeface="Trebuchet MS" panose="020B0603020202020204" pitchFamily="34" charset="0"/>
              </a:rPr>
              <a:t> as part of Social Practice Surgery at “Social Works? Live” based on a suggestion by artist </a:t>
            </a:r>
            <a:r>
              <a:rPr lang="en-GB" sz="1400" dirty="0" err="1">
                <a:latin typeface="Trebuchet MS" panose="020B0603020202020204" pitchFamily="34" charset="0"/>
              </a:rPr>
              <a:t>gobscure</a:t>
            </a:r>
            <a:endParaRPr lang="en-GB" sz="1400" dirty="0">
              <a:latin typeface="Trebuchet MS" panose="020B0603020202020204" pitchFamily="34" charset="0"/>
            </a:endParaRPr>
          </a:p>
        </p:txBody>
      </p:sp>
    </p:spTree>
    <p:extLst>
      <p:ext uri="{BB962C8B-B14F-4D97-AF65-F5344CB8AC3E}">
        <p14:creationId xmlns:p14="http://schemas.microsoft.com/office/powerpoint/2010/main" val="524694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2763"/>
            <a:ext cx="9144000" cy="984733"/>
          </a:xfrm>
        </p:spPr>
        <p:txBody>
          <a:bodyPr>
            <a:normAutofit/>
          </a:bodyPr>
          <a:lstStyle/>
          <a:p>
            <a:r>
              <a:rPr lang="en-GB" sz="3600" b="1" u="sng" dirty="0">
                <a:latin typeface="Trebuchet MS" panose="020B0603020202020204" pitchFamily="34" charset="0"/>
              </a:rPr>
              <a:t>After the session</a:t>
            </a:r>
          </a:p>
        </p:txBody>
      </p:sp>
      <p:sp>
        <p:nvSpPr>
          <p:cNvPr id="3" name="Subtitle 2"/>
          <p:cNvSpPr>
            <a:spLocks noGrp="1"/>
          </p:cNvSpPr>
          <p:nvPr>
            <p:ph type="subTitle" idx="1"/>
          </p:nvPr>
        </p:nvSpPr>
        <p:spPr>
          <a:xfrm>
            <a:off x="1338470" y="2157551"/>
            <a:ext cx="9144000" cy="1655762"/>
          </a:xfrm>
        </p:spPr>
        <p:txBody>
          <a:bodyPr>
            <a:noAutofit/>
          </a:bodyPr>
          <a:lstStyle/>
          <a:p>
            <a:pPr marL="342900" indent="-342900">
              <a:buFont typeface="Arial" panose="020B0604020202020204" pitchFamily="34" charset="0"/>
              <a:buChar char="•"/>
            </a:pPr>
            <a:r>
              <a:rPr lang="en-GB" sz="2000" dirty="0">
                <a:latin typeface="Trebuchet MS" panose="020B0603020202020204" pitchFamily="34" charset="0"/>
              </a:rPr>
              <a:t>Check in with people to find out how they’re feeling. </a:t>
            </a:r>
          </a:p>
          <a:p>
            <a:pPr marL="342900" indent="-342900">
              <a:buFont typeface="Arial" panose="020B0604020202020204" pitchFamily="34" charset="0"/>
              <a:buChar char="•"/>
            </a:pPr>
            <a:r>
              <a:rPr lang="en-GB" sz="2000" dirty="0">
                <a:latin typeface="Trebuchet MS" panose="020B0603020202020204" pitchFamily="34" charset="0"/>
              </a:rPr>
              <a:t>Make sure wherever you’ve been wandering / drawing is left rubbish free</a:t>
            </a:r>
          </a:p>
          <a:p>
            <a:pPr marL="342900" indent="-342900" algn="l">
              <a:buFont typeface="Arial" panose="020B0604020202020204" pitchFamily="34" charset="0"/>
              <a:buChar char="•"/>
            </a:pPr>
            <a:r>
              <a:rPr lang="en-GB" sz="2000" dirty="0">
                <a:latin typeface="Trebuchet MS" panose="020B0603020202020204" pitchFamily="34" charset="0"/>
              </a:rPr>
              <a:t>Forms- store / dispose of safely </a:t>
            </a:r>
          </a:p>
          <a:p>
            <a:pPr marL="342900" indent="-342900" algn="l">
              <a:buFont typeface="Arial" panose="020B0604020202020204" pitchFamily="34" charset="0"/>
              <a:buChar char="•"/>
            </a:pPr>
            <a:r>
              <a:rPr lang="en-GB" sz="2000" dirty="0">
                <a:latin typeface="Trebuchet MS" panose="020B0603020202020204" pitchFamily="34" charset="0"/>
              </a:rPr>
              <a:t>Remember to credit photographers if you use pics after the event. I also think it’s important to credit co authors (walkers) on images of any drawings / writing/ objects produced during the event- if they have agreed to this!</a:t>
            </a:r>
          </a:p>
          <a:p>
            <a:pPr marL="342900" indent="-342900" algn="l">
              <a:buFont typeface="Arial" panose="020B0604020202020204" pitchFamily="34" charset="0"/>
              <a:buChar char="•"/>
            </a:pPr>
            <a:endParaRPr lang="en-GB" sz="2000" dirty="0">
              <a:latin typeface="Trebuchet MS" panose="020B0603020202020204" pitchFamily="34" charset="0"/>
            </a:endParaRPr>
          </a:p>
          <a:p>
            <a:pPr algn="l"/>
            <a:endParaRPr lang="en-GB" sz="2000" dirty="0">
              <a:latin typeface="Trebuchet MS" panose="020B0603020202020204" pitchFamily="34" charset="0"/>
            </a:endParaRPr>
          </a:p>
          <a:p>
            <a:pPr marL="342900" indent="-342900">
              <a:buFont typeface="Arial" panose="020B0604020202020204" pitchFamily="34" charset="0"/>
              <a:buChar char="•"/>
            </a:pPr>
            <a:endParaRPr lang="en-GB" sz="2000" dirty="0">
              <a:latin typeface="Trebuchet MS" panose="020B0603020202020204" pitchFamily="34" charset="0"/>
            </a:endParaRPr>
          </a:p>
        </p:txBody>
      </p:sp>
    </p:spTree>
    <p:extLst>
      <p:ext uri="{BB962C8B-B14F-4D97-AF65-F5344CB8AC3E}">
        <p14:creationId xmlns:p14="http://schemas.microsoft.com/office/powerpoint/2010/main" val="361497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43" y="727537"/>
            <a:ext cx="5032513" cy="1596196"/>
          </a:xfrm>
        </p:spPr>
        <p:txBody>
          <a:bodyPr>
            <a:noAutofit/>
          </a:bodyPr>
          <a:lstStyle/>
          <a:p>
            <a:r>
              <a:rPr lang="en-GB" sz="3600" b="1" u="sng" dirty="0">
                <a:latin typeface="Trebuchet MS" panose="020B0603020202020204" pitchFamily="34" charset="0"/>
              </a:rPr>
              <a:t>Links that might be useful: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4788" y="410817"/>
            <a:ext cx="3818792" cy="4163897"/>
          </a:xfrm>
        </p:spPr>
      </p:pic>
      <p:sp>
        <p:nvSpPr>
          <p:cNvPr id="3" name="TextBox 2"/>
          <p:cNvSpPr txBox="1"/>
          <p:nvPr/>
        </p:nvSpPr>
        <p:spPr>
          <a:xfrm>
            <a:off x="798444" y="2323733"/>
            <a:ext cx="6745774" cy="6247864"/>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Trebuchet MS" panose="020B0603020202020204" pitchFamily="34" charset="0"/>
                <a:hlinkClick r:id="rId3"/>
              </a:rPr>
              <a:t>Social Practice Surgery </a:t>
            </a:r>
          </a:p>
          <a:p>
            <a:r>
              <a:rPr lang="en-GB" sz="2000" dirty="0">
                <a:latin typeface="Trebuchet MS" panose="020B0603020202020204" pitchFamily="34" charset="0"/>
                <a:hlinkClick r:id="rId3"/>
              </a:rPr>
              <a:t>https://www.lladykitt.com/blank</a:t>
            </a:r>
            <a:endParaRPr lang="en-GB" sz="2000" dirty="0">
              <a:latin typeface="Trebuchet MS" panose="020B0603020202020204" pitchFamily="34" charset="0"/>
            </a:endParaRPr>
          </a:p>
          <a:p>
            <a:endParaRPr lang="en-GB" sz="2000" dirty="0">
              <a:latin typeface="Trebuchet MS" panose="020B0603020202020204" pitchFamily="34" charset="0"/>
            </a:endParaRPr>
          </a:p>
          <a:p>
            <a:r>
              <a:rPr lang="en-GB" sz="2000" dirty="0">
                <a:latin typeface="Trebuchet MS" panose="020B0603020202020204" pitchFamily="34" charset="0"/>
              </a:rPr>
              <a:t>Social Art Network resources </a:t>
            </a:r>
            <a:r>
              <a:rPr lang="en-GB" sz="2000" dirty="0">
                <a:hlinkClick r:id="rId4"/>
              </a:rPr>
              <a:t>https://www.socialartnetwork.org/resources</a:t>
            </a:r>
            <a:endParaRPr lang="en-GB" sz="2000" dirty="0"/>
          </a:p>
          <a:p>
            <a:endParaRPr lang="en-GB" sz="2000" dirty="0"/>
          </a:p>
          <a:p>
            <a:r>
              <a:rPr lang="en-GB" sz="2000" dirty="0"/>
              <a:t>Other walkers:</a:t>
            </a:r>
          </a:p>
          <a:p>
            <a:r>
              <a:rPr lang="en-GB" sz="2000" dirty="0">
                <a:hlinkClick r:id="rId5"/>
              </a:rPr>
              <a:t>https://ravenellison.com/</a:t>
            </a:r>
            <a:endParaRPr lang="en-GB" sz="2000" dirty="0"/>
          </a:p>
          <a:p>
            <a:endParaRPr lang="en-GB" sz="2000" dirty="0"/>
          </a:p>
          <a:p>
            <a:r>
              <a:rPr lang="en-US" altLang="en-US" sz="2000" dirty="0">
                <a:latin typeface="Arial" panose="020B0604020202020204" pitchFamily="34" charset="0"/>
                <a:hlinkClick r:id="rId6"/>
              </a:rPr>
              <a:t>https://www.walkingartistsnetwork.org/about/</a:t>
            </a:r>
            <a:endParaRPr lang="en-US" altLang="en-US" sz="2000" dirty="0">
              <a:latin typeface="Arial" panose="020B0604020202020204" pitchFamily="34" charset="0"/>
            </a:endParaRPr>
          </a:p>
          <a:p>
            <a:endParaRPr lang="en-GB" sz="2000" dirty="0"/>
          </a:p>
          <a:p>
            <a:endParaRPr lang="en-GB" sz="2000" dirty="0"/>
          </a:p>
          <a:p>
            <a:r>
              <a:rPr lang="en-GB" sz="2000" dirty="0">
                <a:hlinkClick r:id="rId7"/>
              </a:rPr>
              <a:t>https://www.inspirallondon.com/projects/walking-otherwise-2020-visions/</a:t>
            </a:r>
            <a:endParaRPr lang="en-GB" sz="2000" dirty="0"/>
          </a:p>
          <a:p>
            <a:endParaRPr lang="en-GB" sz="2000" dirty="0"/>
          </a:p>
          <a:p>
            <a:endParaRPr lang="en-GB" sz="2000" dirty="0"/>
          </a:p>
          <a:p>
            <a:endParaRPr lang="en-GB" sz="2000" dirty="0">
              <a:latin typeface="Trebuchet MS" panose="020B0603020202020204" pitchFamily="34" charset="0"/>
            </a:endParaRPr>
          </a:p>
          <a:p>
            <a:endParaRPr lang="en-GB" sz="2000" dirty="0">
              <a:latin typeface="Trebuchet MS" panose="020B0603020202020204" pitchFamily="34" charset="0"/>
            </a:endParaRPr>
          </a:p>
          <a:p>
            <a:endParaRPr lang="en-GB" sz="2000" dirty="0">
              <a:latin typeface="Trebuchet MS" panose="020B0603020202020204" pitchFamily="34" charset="0"/>
            </a:endParaRPr>
          </a:p>
          <a:p>
            <a:endParaRPr lang="en-GB" sz="2000" dirty="0">
              <a:latin typeface="Trebuchet MS" panose="020B0603020202020204" pitchFamily="34" charset="0"/>
            </a:endParaRPr>
          </a:p>
        </p:txBody>
      </p:sp>
      <p:sp>
        <p:nvSpPr>
          <p:cNvPr id="5" name="TextBox 4"/>
          <p:cNvSpPr txBox="1"/>
          <p:nvPr/>
        </p:nvSpPr>
        <p:spPr>
          <a:xfrm>
            <a:off x="7544217" y="4763589"/>
            <a:ext cx="4528513" cy="1600438"/>
          </a:xfrm>
          <a:prstGeom prst="rect">
            <a:avLst/>
          </a:prstGeom>
          <a:noFill/>
        </p:spPr>
        <p:txBody>
          <a:bodyPr wrap="square" rtlCol="0">
            <a:spAutoFit/>
          </a:bodyPr>
          <a:lstStyle/>
          <a:p>
            <a:r>
              <a:rPr lang="en-GB" sz="1400" dirty="0">
                <a:latin typeface="Trebuchet MS" panose="020B0603020202020204" pitchFamily="34" charset="0"/>
              </a:rPr>
              <a:t>Image description: Photography of Lady </a:t>
            </a:r>
            <a:r>
              <a:rPr lang="en-GB" sz="1400" dirty="0" err="1">
                <a:latin typeface="Trebuchet MS" panose="020B0603020202020204" pitchFamily="34" charset="0"/>
              </a:rPr>
              <a:t>Kitt</a:t>
            </a:r>
            <a:r>
              <a:rPr lang="en-GB" sz="1400" dirty="0">
                <a:latin typeface="Trebuchet MS" panose="020B0603020202020204" pitchFamily="34" charset="0"/>
              </a:rPr>
              <a:t>, a shaven headed human, sitting behind a table with a black table cloth. The words “Social Practice Surgery” are cut from white felt and sewn to the  portion of the cloth hanging from the front of the table</a:t>
            </a:r>
          </a:p>
          <a:p>
            <a:r>
              <a:rPr lang="en-GB" sz="1400" dirty="0">
                <a:latin typeface="Trebuchet MS" panose="020B0603020202020204" pitchFamily="34" charset="0"/>
              </a:rPr>
              <a:t>Image credit: Louise Brown, taken at </a:t>
            </a:r>
            <a:r>
              <a:rPr lang="en-GB" sz="1400" dirty="0" err="1">
                <a:latin typeface="Trebuchet MS" panose="020B0603020202020204" pitchFamily="34" charset="0"/>
              </a:rPr>
              <a:t>Axisweb</a:t>
            </a:r>
            <a:r>
              <a:rPr lang="en-GB" sz="1400" dirty="0">
                <a:latin typeface="Trebuchet MS" panose="020B0603020202020204" pitchFamily="34" charset="0"/>
              </a:rPr>
              <a:t> “Social Works? Live”, Manchester School of Art, UK 2019</a:t>
            </a:r>
          </a:p>
        </p:txBody>
      </p:sp>
      <p:sp>
        <p:nvSpPr>
          <p:cNvPr id="6" name="Rectangle 1"/>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951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122" y="596348"/>
            <a:ext cx="11092069" cy="5116789"/>
          </a:xfrm>
        </p:spPr>
        <p:txBody>
          <a:bodyPr>
            <a:noAutofit/>
          </a:bodyPr>
          <a:lstStyle/>
          <a:p>
            <a:pPr marL="0" indent="0">
              <a:buNone/>
            </a:pPr>
            <a:r>
              <a:rPr lang="en-GB" sz="2000" b="1" u="sng" dirty="0">
                <a:latin typeface="Trebuchet MS" panose="020B0603020202020204" pitchFamily="34" charset="0"/>
              </a:rPr>
              <a:t>Sliding Scales of Silliness- What’s the idea?</a:t>
            </a:r>
          </a:p>
          <a:p>
            <a:pPr marL="0" indent="0">
              <a:buNone/>
            </a:pPr>
            <a:r>
              <a:rPr lang="en-GB" sz="2000" dirty="0">
                <a:latin typeface="Trebuchet MS" panose="020B0603020202020204" pitchFamily="34" charset="0"/>
              </a:rPr>
              <a:t>A structure for sharing challenges (whatever that might mean) within practice (whatever that might mean), whilst walking</a:t>
            </a:r>
          </a:p>
          <a:p>
            <a:pPr marL="0" indent="0">
              <a:buNone/>
            </a:pPr>
            <a:endParaRPr lang="en-GB" sz="2000" dirty="0">
              <a:latin typeface="Trebuchet MS" panose="020B0603020202020204" pitchFamily="34" charset="0"/>
            </a:endParaRPr>
          </a:p>
          <a:p>
            <a:pPr marL="0" indent="0">
              <a:buNone/>
            </a:pPr>
            <a:r>
              <a:rPr lang="en-GB" sz="2000" b="1" u="sng" dirty="0">
                <a:latin typeface="Trebuchet MS" panose="020B0603020202020204" pitchFamily="34" charset="0"/>
              </a:rPr>
              <a:t>Sliding Scales of Silliness- What’s the structure?</a:t>
            </a:r>
            <a:endParaRPr lang="en-GB" sz="2000" dirty="0">
              <a:latin typeface="Trebuchet MS" panose="020B0603020202020204" pitchFamily="34" charset="0"/>
            </a:endParaRPr>
          </a:p>
          <a:p>
            <a:r>
              <a:rPr lang="en-GB" sz="2000" dirty="0">
                <a:latin typeface="Trebuchet MS" panose="020B0603020202020204" pitchFamily="34" charset="0"/>
              </a:rPr>
              <a:t>A short workshop (30 mins). </a:t>
            </a:r>
          </a:p>
          <a:p>
            <a:r>
              <a:rPr lang="en-GB" sz="2000" dirty="0">
                <a:latin typeface="Trebuchet MS" panose="020B0603020202020204" pitchFamily="34" charset="0"/>
              </a:rPr>
              <a:t>A group walk (1-4hrs). </a:t>
            </a:r>
          </a:p>
          <a:p>
            <a:r>
              <a:rPr lang="en-GB" sz="2000" dirty="0">
                <a:latin typeface="Trebuchet MS" panose="020B0603020202020204" pitchFamily="34" charset="0"/>
              </a:rPr>
              <a:t>Some reflective drawing (30mins). </a:t>
            </a:r>
          </a:p>
          <a:p>
            <a:pPr marL="0" indent="0">
              <a:buNone/>
            </a:pPr>
            <a:r>
              <a:rPr lang="en-GB" sz="2000" dirty="0">
                <a:latin typeface="Trebuchet MS" panose="020B0603020202020204" pitchFamily="34" charset="0"/>
              </a:rPr>
              <a:t>(These timings are, as is most stuff in this resource, intended to be flexible)</a:t>
            </a:r>
          </a:p>
          <a:p>
            <a:pPr marL="0" indent="0">
              <a:buNone/>
            </a:pPr>
            <a:endParaRPr lang="en-GB" sz="2000" dirty="0">
              <a:latin typeface="Trebuchet MS" panose="020B0603020202020204" pitchFamily="34" charset="0"/>
            </a:endParaRPr>
          </a:p>
          <a:p>
            <a:pPr marL="0" indent="0">
              <a:buNone/>
            </a:pPr>
            <a:r>
              <a:rPr lang="en-GB" sz="2000" b="1" u="sng" dirty="0">
                <a:latin typeface="Trebuchet MS" panose="020B0603020202020204" pitchFamily="34" charset="0"/>
              </a:rPr>
              <a:t>Sliding Scales of Silliness- How did it start?</a:t>
            </a:r>
          </a:p>
          <a:p>
            <a:pPr marL="0" indent="0">
              <a:buNone/>
            </a:pPr>
            <a:r>
              <a:rPr lang="en-GB" sz="2000" dirty="0">
                <a:latin typeface="Trebuchet MS" panose="020B0603020202020204" pitchFamily="34" charset="0"/>
              </a:rPr>
              <a:t>I was finding my own social art practice overwhelming- practically and emotionally. I wanted to be involved in creating situations for mutual support. It’s part of a larger collaborative, mutual support project with artist Dan Russel called “Social Practice Surgery”.</a:t>
            </a:r>
          </a:p>
          <a:p>
            <a:endParaRPr lang="en-GB" sz="2000" dirty="0">
              <a:latin typeface="Trebuchet MS" panose="020B0603020202020204" pitchFamily="34" charset="0"/>
            </a:endParaRPr>
          </a:p>
        </p:txBody>
      </p:sp>
    </p:spTree>
    <p:extLst>
      <p:ext uri="{BB962C8B-B14F-4D97-AF65-F5344CB8AC3E}">
        <p14:creationId xmlns:p14="http://schemas.microsoft.com/office/powerpoint/2010/main" val="101485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20" y="855455"/>
            <a:ext cx="10515600" cy="1325563"/>
          </a:xfrm>
        </p:spPr>
        <p:txBody>
          <a:bodyPr>
            <a:noAutofit/>
          </a:bodyPr>
          <a:lstStyle/>
          <a:p>
            <a:r>
              <a:rPr lang="en-GB" sz="3600" b="1" u="sng" dirty="0" err="1">
                <a:latin typeface="Trebuchet MS" panose="020B0603020202020204" pitchFamily="34" charset="0"/>
              </a:rPr>
              <a:t>Walk.Talk.Listen</a:t>
            </a:r>
            <a:r>
              <a:rPr lang="en-GB" sz="3600" b="1" u="sng" dirty="0">
                <a:latin typeface="Trebuchet MS" panose="020B0603020202020204" pitchFamily="34" charset="0"/>
              </a:rPr>
              <a:t>.</a:t>
            </a:r>
            <a:br>
              <a:rPr lang="en-GB" sz="3600" dirty="0">
                <a:latin typeface="Trebuchet MS" panose="020B0603020202020204" pitchFamily="34" charset="0"/>
              </a:rPr>
            </a:br>
            <a:r>
              <a:rPr lang="en-GB" sz="3600" dirty="0">
                <a:latin typeface="Trebuchet MS" panose="020B0603020202020204" pitchFamily="34" charset="0"/>
              </a:rPr>
              <a:t>Discussing challenges (whatever that might mean) within practice (whatever that might mean) whilst walking</a:t>
            </a:r>
            <a:br>
              <a:rPr lang="en-GB" sz="3600" dirty="0">
                <a:latin typeface="Trebuchet MS" panose="020B0603020202020204" pitchFamily="34" charset="0"/>
              </a:rPr>
            </a:br>
            <a:endParaRPr lang="en-GB" sz="3600" dirty="0">
              <a:latin typeface="Trebuchet MS" panose="020B0603020202020204" pitchFamily="34" charset="0"/>
            </a:endParaRPr>
          </a:p>
        </p:txBody>
      </p:sp>
      <p:sp>
        <p:nvSpPr>
          <p:cNvPr id="3" name="TextBox 2"/>
          <p:cNvSpPr txBox="1"/>
          <p:nvPr/>
        </p:nvSpPr>
        <p:spPr>
          <a:xfrm>
            <a:off x="318051" y="2054087"/>
            <a:ext cx="5300869" cy="4708981"/>
          </a:xfrm>
          <a:prstGeom prst="rect">
            <a:avLst/>
          </a:prstGeom>
          <a:noFill/>
        </p:spPr>
        <p:txBody>
          <a:bodyPr wrap="square" rtlCol="0">
            <a:spAutoFit/>
          </a:bodyPr>
          <a:lstStyle/>
          <a:p>
            <a:br>
              <a:rPr lang="en-GB" sz="2000" dirty="0">
                <a:latin typeface="Trebuchet MS" panose="020B0603020202020204" pitchFamily="34" charset="0"/>
              </a:rPr>
            </a:br>
            <a:r>
              <a:rPr lang="en-GB" sz="2000" dirty="0">
                <a:latin typeface="Trebuchet MS" panose="020B0603020202020204" pitchFamily="34" charset="0"/>
              </a:rPr>
              <a:t>Suggested structure for short, pre walk, workshop:</a:t>
            </a:r>
          </a:p>
          <a:p>
            <a:pPr marL="342900" indent="-342900">
              <a:buFont typeface="+mj-lt"/>
              <a:buAutoNum type="arabicPeriod"/>
            </a:pPr>
            <a:r>
              <a:rPr lang="en-GB" sz="2000" dirty="0">
                <a:latin typeface="Trebuchet MS" panose="020B0603020202020204" pitchFamily="34" charset="0"/>
              </a:rPr>
              <a:t>Opportunity for everyone to say who they are and why they are here (I recommend keeping this super concise and often give a time / word / sentence limit)</a:t>
            </a:r>
          </a:p>
          <a:p>
            <a:pPr marL="342900" indent="-342900">
              <a:buFont typeface="+mj-lt"/>
              <a:buAutoNum type="arabicPeriod"/>
            </a:pPr>
            <a:r>
              <a:rPr lang="en-GB" sz="2000" dirty="0">
                <a:latin typeface="Trebuchet MS" panose="020B0603020202020204" pitchFamily="34" charset="0"/>
              </a:rPr>
              <a:t>Intro to basic structure of “Sliding Scales of Silliness”: </a:t>
            </a:r>
            <a:r>
              <a:rPr lang="en-GB" sz="2000" dirty="0">
                <a:latin typeface="Trebuchet MS" panose="020B0603020202020204" pitchFamily="34" charset="0"/>
                <a:cs typeface="Times New Roman" panose="02020603050405020304" pitchFamily="18" charset="0"/>
              </a:rPr>
              <a:t>during the walk, t</a:t>
            </a:r>
            <a:r>
              <a:rPr lang="en-GB" altLang="en-US" sz="2000" dirty="0">
                <a:latin typeface="Trebuchet MS" panose="020B0603020202020204" pitchFamily="34" charset="0"/>
                <a:ea typeface="Calibri" panose="020F0502020204030204" pitchFamily="34" charset="0"/>
                <a:cs typeface="Times New Roman" panose="02020603050405020304" pitchFamily="18" charset="0"/>
              </a:rPr>
              <a:t>he pace we each walk is dictated by how silly / serious we want the content of our discussions to be.</a:t>
            </a:r>
            <a:r>
              <a:rPr lang="en-GB" altLang="en-US" sz="2000" dirty="0">
                <a:latin typeface="Trebuchet MS" panose="020B0603020202020204" pitchFamily="34" charset="0"/>
              </a:rPr>
              <a:t> If you feel you have something “serious” to talk about </a:t>
            </a:r>
            <a:r>
              <a:rPr lang="en-GB" altLang="en-US" sz="2000" dirty="0">
                <a:latin typeface="Trebuchet MS" panose="020B0603020202020204" pitchFamily="34" charset="0"/>
                <a:ea typeface="Calibri" panose="020F0502020204030204" pitchFamily="34" charset="0"/>
                <a:cs typeface="Times New Roman" panose="02020603050405020304" pitchFamily="18" charset="0"/>
              </a:rPr>
              <a:t>head to the front of the group, if something “silly” drift towards the back.</a:t>
            </a:r>
            <a:endParaRPr lang="en-GB" altLang="en-US" sz="2000" dirty="0">
              <a:latin typeface="Trebuchet MS" panose="020B0603020202020204" pitchFamily="34" charset="0"/>
            </a:endParaRPr>
          </a:p>
        </p:txBody>
      </p:sp>
      <p:sp>
        <p:nvSpPr>
          <p:cNvPr id="5" name="Content Placeholder 4"/>
          <p:cNvSpPr>
            <a:spLocks noGrp="1"/>
          </p:cNvSpPr>
          <p:nvPr>
            <p:ph idx="1"/>
          </p:nvPr>
        </p:nvSpPr>
        <p:spPr>
          <a:xfrm>
            <a:off x="6056242" y="2324919"/>
            <a:ext cx="5844210" cy="4351338"/>
          </a:xfrm>
        </p:spPr>
        <p:txBody>
          <a:bodyPr>
            <a:normAutofit lnSpcReduction="10000"/>
          </a:bodyPr>
          <a:lstStyle/>
          <a:p>
            <a:pPr marL="0" indent="0">
              <a:buNone/>
            </a:pPr>
            <a:r>
              <a:rPr lang="en-GB" sz="2000" dirty="0">
                <a:latin typeface="Trebuchet MS" panose="020B0603020202020204" pitchFamily="34" charset="0"/>
              </a:rPr>
              <a:t>3. Give everyone an opportunity to think about what “challenges”, “practice”, “serious” and “silly” mean to them</a:t>
            </a:r>
          </a:p>
          <a:p>
            <a:pPr marL="0" indent="0">
              <a:buNone/>
            </a:pPr>
            <a:r>
              <a:rPr lang="en-GB" sz="2000" dirty="0">
                <a:latin typeface="Trebuchet MS" panose="020B0603020202020204" pitchFamily="34" charset="0"/>
              </a:rPr>
              <a:t>4. Intro to the principles and benefits of Walk. Talk. Listen.</a:t>
            </a:r>
          </a:p>
          <a:p>
            <a:r>
              <a:rPr lang="en-GB" sz="2000" dirty="0">
                <a:latin typeface="Trebuchet MS" panose="020B0603020202020204" pitchFamily="34" charset="0"/>
              </a:rPr>
              <a:t>Walking offers physical and mental space</a:t>
            </a:r>
          </a:p>
          <a:p>
            <a:r>
              <a:rPr lang="en-GB" sz="2000" dirty="0">
                <a:latin typeface="Trebuchet MS" panose="020B0603020202020204" pitchFamily="34" charset="0"/>
              </a:rPr>
              <a:t>Talking offers opportunities to share difficulties and joys</a:t>
            </a:r>
          </a:p>
          <a:p>
            <a:r>
              <a:rPr lang="en-GB" sz="2000" dirty="0">
                <a:latin typeface="Trebuchet MS" panose="020B0603020202020204" pitchFamily="34" charset="0"/>
              </a:rPr>
              <a:t>Listening offers opportunities to learn and support</a:t>
            </a:r>
          </a:p>
          <a:p>
            <a:pPr marL="0" indent="0">
              <a:buNone/>
            </a:pPr>
            <a:r>
              <a:rPr lang="en-GB" sz="2000" dirty="0">
                <a:latin typeface="Trebuchet MS" panose="020B0603020202020204" pitchFamily="34" charset="0"/>
              </a:rPr>
              <a:t>5. More detailed intro to exercises around walking talking listening </a:t>
            </a:r>
          </a:p>
          <a:p>
            <a:pPr marL="0" indent="0">
              <a:buNone/>
            </a:pPr>
            <a:r>
              <a:rPr lang="en-GB" sz="2000" dirty="0">
                <a:latin typeface="Trebuchet MS" panose="020B0603020202020204" pitchFamily="34" charset="0"/>
              </a:rPr>
              <a:t>6. Health and Safety</a:t>
            </a:r>
          </a:p>
          <a:p>
            <a:pPr marL="0" indent="0">
              <a:buNone/>
            </a:pPr>
            <a:endParaRPr lang="en-GB" sz="2000" dirty="0">
              <a:latin typeface="Trebuchet MS" panose="020B0603020202020204" pitchFamily="34" charset="0"/>
            </a:endParaRPr>
          </a:p>
          <a:p>
            <a:endParaRPr lang="en-GB" sz="2000" dirty="0">
              <a:latin typeface="Trebuchet MS" panose="020B0603020202020204" pitchFamily="34" charset="0"/>
            </a:endParaRPr>
          </a:p>
          <a:p>
            <a:endParaRPr lang="en-GB" sz="2000" dirty="0">
              <a:latin typeface="Trebuchet MS" panose="020B0603020202020204" pitchFamily="34" charset="0"/>
            </a:endParaRPr>
          </a:p>
        </p:txBody>
      </p:sp>
    </p:spTree>
    <p:extLst>
      <p:ext uri="{BB962C8B-B14F-4D97-AF65-F5344CB8AC3E}">
        <p14:creationId xmlns:p14="http://schemas.microsoft.com/office/powerpoint/2010/main" val="72607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364" y="198782"/>
            <a:ext cx="9144000" cy="781878"/>
          </a:xfrm>
        </p:spPr>
        <p:txBody>
          <a:bodyPr>
            <a:normAutofit/>
          </a:bodyPr>
          <a:lstStyle/>
          <a:p>
            <a:r>
              <a:rPr lang="en-GB" sz="3600" b="1" u="sng" dirty="0">
                <a:latin typeface="Trebuchet MS" panose="020B0603020202020204" pitchFamily="34" charset="0"/>
              </a:rPr>
              <a:t>Practical planning stuff I find useful</a:t>
            </a:r>
          </a:p>
        </p:txBody>
      </p:sp>
      <p:sp>
        <p:nvSpPr>
          <p:cNvPr id="3" name="Subtitle 2"/>
          <p:cNvSpPr>
            <a:spLocks noGrp="1"/>
          </p:cNvSpPr>
          <p:nvPr>
            <p:ph type="subTitle" idx="1"/>
          </p:nvPr>
        </p:nvSpPr>
        <p:spPr>
          <a:xfrm>
            <a:off x="503583" y="1656521"/>
            <a:ext cx="11264348" cy="3882887"/>
          </a:xfrm>
        </p:spPr>
        <p:txBody>
          <a:bodyPr>
            <a:noAutofit/>
          </a:bodyPr>
          <a:lstStyle/>
          <a:p>
            <a:pPr marL="342900" indent="-342900" algn="l">
              <a:buFont typeface="Arial" panose="020B0604020202020204" pitchFamily="34" charset="0"/>
              <a:buChar char="•"/>
            </a:pPr>
            <a:r>
              <a:rPr lang="en-GB" sz="2000" dirty="0">
                <a:latin typeface="Trebuchet MS" panose="020B0603020202020204" pitchFamily="34" charset="0"/>
              </a:rPr>
              <a:t>Asking myself why I want to do this activity? What do I want to achieve? Is this a suitable activity for the  aims/ group/ setting? </a:t>
            </a:r>
          </a:p>
          <a:p>
            <a:pPr marL="342900" indent="-342900" algn="l">
              <a:buFont typeface="Arial" panose="020B0604020202020204" pitchFamily="34" charset="0"/>
              <a:buChar char="•"/>
            </a:pPr>
            <a:r>
              <a:rPr lang="en-GB" sz="2000" dirty="0">
                <a:latin typeface="Trebuchet MS" panose="020B0603020202020204" pitchFamily="34" charset="0"/>
              </a:rPr>
              <a:t>Time of year- are there weather implications? It is a time when people are already dead busy?</a:t>
            </a:r>
          </a:p>
          <a:p>
            <a:pPr marL="342900" indent="-342900" algn="l">
              <a:buFont typeface="Arial" panose="020B0604020202020204" pitchFamily="34" charset="0"/>
              <a:buChar char="•"/>
            </a:pPr>
            <a:r>
              <a:rPr lang="en-GB" sz="2000" dirty="0">
                <a:latin typeface="Trebuchet MS" panose="020B0603020202020204" pitchFamily="34" charset="0"/>
              </a:rPr>
              <a:t>Resources / materials:  For this activity I recommend individuals bring suitable clothes, mobile phone, drink, backpack, any medication they may need. Organiser/ facilitator might want to provide: paper, pens, camera, media consent forms / emergency contact forms (and somewhere safe to keep them), risk assessment, map of route, 1</a:t>
            </a:r>
            <a:r>
              <a:rPr lang="en-GB" sz="2000" baseline="30000" dirty="0">
                <a:latin typeface="Trebuchet MS" panose="020B0603020202020204" pitchFamily="34" charset="0"/>
              </a:rPr>
              <a:t>st</a:t>
            </a:r>
            <a:r>
              <a:rPr lang="en-GB" sz="2000" dirty="0">
                <a:latin typeface="Trebuchet MS" panose="020B0603020202020204" pitchFamily="34" charset="0"/>
              </a:rPr>
              <a:t> aid kit, evaluation forms, something to collect rubbish in</a:t>
            </a:r>
          </a:p>
          <a:p>
            <a:pPr marL="342900" indent="-342900" algn="l">
              <a:buFont typeface="Arial" panose="020B0604020202020204" pitchFamily="34" charset="0"/>
              <a:buChar char="•"/>
            </a:pPr>
            <a:r>
              <a:rPr lang="en-GB" sz="2000" dirty="0">
                <a:latin typeface="Trebuchet MS" panose="020B0603020202020204" pitchFamily="34" charset="0"/>
              </a:rPr>
              <a:t>Route- is it safe, is it public land, is it suitable (somewhere with lots of background sounds isn’t great for the talking and listening!)? Do I know it well, so I can really focus on supporting the group and not thinking about the next bit of the route?</a:t>
            </a:r>
          </a:p>
          <a:p>
            <a:pPr marL="342900" indent="-342900" algn="l">
              <a:buFont typeface="Arial" panose="020B0604020202020204" pitchFamily="34" charset="0"/>
              <a:buChar char="•"/>
            </a:pPr>
            <a:r>
              <a:rPr lang="en-GB" sz="2000" dirty="0">
                <a:latin typeface="Trebuchet MS" panose="020B0603020202020204" pitchFamily="34" charset="0"/>
              </a:rPr>
              <a:t>How will we/ do we need to evaluate, celebrate, share the event? I’m not big on documentation / evaluation unless there is a very clear purpose for it.  </a:t>
            </a:r>
          </a:p>
          <a:p>
            <a:pPr marL="342900" indent="-342900" algn="l">
              <a:buFont typeface="Arial" panose="020B0604020202020204" pitchFamily="34" charset="0"/>
              <a:buChar char="•"/>
            </a:pPr>
            <a:endParaRPr lang="en-GB" sz="2000" dirty="0">
              <a:latin typeface="Trebuchet MS" panose="020B0603020202020204" pitchFamily="34" charset="0"/>
            </a:endParaRPr>
          </a:p>
          <a:p>
            <a:pPr marL="342900" indent="-342900" algn="l">
              <a:buFont typeface="Arial" panose="020B0604020202020204" pitchFamily="34" charset="0"/>
              <a:buChar char="•"/>
            </a:pPr>
            <a:endParaRPr lang="en-GB" sz="2000" dirty="0">
              <a:latin typeface="Trebuchet MS" panose="020B0603020202020204" pitchFamily="34" charset="0"/>
            </a:endParaRPr>
          </a:p>
        </p:txBody>
      </p:sp>
    </p:spTree>
    <p:extLst>
      <p:ext uri="{BB962C8B-B14F-4D97-AF65-F5344CB8AC3E}">
        <p14:creationId xmlns:p14="http://schemas.microsoft.com/office/powerpoint/2010/main" val="161873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464364" y="198782"/>
            <a:ext cx="9144000" cy="781878"/>
          </a:xfrm>
        </p:spPr>
        <p:txBody>
          <a:bodyPr>
            <a:normAutofit/>
          </a:bodyPr>
          <a:lstStyle/>
          <a:p>
            <a:r>
              <a:rPr lang="en-GB" sz="3600" b="1" u="sng" dirty="0">
                <a:latin typeface="Trebuchet MS" panose="020B0603020202020204" pitchFamily="34" charset="0"/>
              </a:rPr>
              <a:t>Emotional planning stuff I find useful</a:t>
            </a:r>
          </a:p>
        </p:txBody>
      </p:sp>
      <p:sp>
        <p:nvSpPr>
          <p:cNvPr id="6" name="Subtitle 2"/>
          <p:cNvSpPr txBox="1">
            <a:spLocks/>
          </p:cNvSpPr>
          <p:nvPr/>
        </p:nvSpPr>
        <p:spPr>
          <a:xfrm>
            <a:off x="563216" y="1444487"/>
            <a:ext cx="10946296" cy="3882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latin typeface="Trebuchet MS" panose="020B0603020202020204" pitchFamily="34" charset="0"/>
              </a:rPr>
              <a:t>Tricks up my sleeve- I like to have a few ideas of how I will support people who might find the activity emotionally complex / difficult to engage with. During a walk I spend time with each walker and ask how they are feeling. Sometimes I sense that a particular person or smaller group / pair may be finding it difficult. Occasionally there will be situations where one person is monopolising another, maybe talking more and listening less. I will ask people directly if they feel they are talking or listening more. I also ask people if they feel they would like to move – are they feeling more serious / more silly now?! If things feel very static / lacking focus / not being that useful, I might get everyone to stop and then randomly assign group members numbers so they get mixed up for a while- there’s no pressure to stay in these groups for a certain amount of time.</a:t>
            </a:r>
          </a:p>
          <a:p>
            <a:pPr algn="l"/>
            <a:r>
              <a:rPr lang="en-GB" sz="2000" dirty="0">
                <a:latin typeface="Trebuchet MS" panose="020B0603020202020204" pitchFamily="34" charset="0"/>
              </a:rPr>
              <a:t>It can be a very emotionally draining / enlightening experience for people involved, particularly facilitators / organisers. I like to make sure I’ve got time to decompress afterwards and like to plan a relaxing activity to do by myself. If you’re being funded to do this, please budget for facilitators / organisers to have paid time after the session to do any follow up (admin / emotional).</a:t>
            </a:r>
          </a:p>
          <a:p>
            <a:pPr marL="342900" indent="-342900" algn="l">
              <a:buFont typeface="Arial" panose="020B0604020202020204" pitchFamily="34" charset="0"/>
              <a:buChar char="•"/>
            </a:pPr>
            <a:endParaRPr lang="en-GB" sz="2000" dirty="0">
              <a:latin typeface="Trebuchet MS" panose="020B0603020202020204" pitchFamily="34" charset="0"/>
            </a:endParaRPr>
          </a:p>
          <a:p>
            <a:pPr marL="342900" indent="-342900" algn="l">
              <a:buFont typeface="Arial" panose="020B0604020202020204" pitchFamily="34" charset="0"/>
              <a:buChar char="•"/>
            </a:pPr>
            <a:endParaRPr lang="en-GB" sz="2000" dirty="0">
              <a:latin typeface="Trebuchet MS" panose="020B0603020202020204" pitchFamily="34" charset="0"/>
            </a:endParaRPr>
          </a:p>
        </p:txBody>
      </p:sp>
    </p:spTree>
    <p:extLst>
      <p:ext uri="{BB962C8B-B14F-4D97-AF65-F5344CB8AC3E}">
        <p14:creationId xmlns:p14="http://schemas.microsoft.com/office/powerpoint/2010/main" val="309932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748" y="791058"/>
            <a:ext cx="9144000" cy="971480"/>
          </a:xfrm>
        </p:spPr>
        <p:txBody>
          <a:bodyPr>
            <a:noAutofit/>
          </a:bodyPr>
          <a:lstStyle/>
          <a:p>
            <a:r>
              <a:rPr lang="en-GB" sz="3600" b="1" u="sng" dirty="0">
                <a:latin typeface="Trebuchet MS" panose="020B0603020202020204" pitchFamily="34" charset="0"/>
              </a:rPr>
              <a:t>Accessibility, environmental impact and ethical issues- things I like to consider</a:t>
            </a:r>
            <a:br>
              <a:rPr lang="en-GB" sz="3600" b="1" u="sng" dirty="0">
                <a:latin typeface="Trebuchet MS" panose="020B0603020202020204" pitchFamily="34" charset="0"/>
              </a:rPr>
            </a:br>
            <a:endParaRPr lang="en-GB" sz="3600" b="1" u="sng" dirty="0">
              <a:latin typeface="Trebuchet MS" panose="020B0603020202020204" pitchFamily="34" charset="0"/>
            </a:endParaRPr>
          </a:p>
        </p:txBody>
      </p:sp>
      <p:sp>
        <p:nvSpPr>
          <p:cNvPr id="3" name="Subtitle 2"/>
          <p:cNvSpPr>
            <a:spLocks noGrp="1"/>
          </p:cNvSpPr>
          <p:nvPr>
            <p:ph type="subTitle" idx="1"/>
          </p:nvPr>
        </p:nvSpPr>
        <p:spPr>
          <a:xfrm>
            <a:off x="212035" y="1603510"/>
            <a:ext cx="11582400" cy="4863551"/>
          </a:xfrm>
        </p:spPr>
        <p:txBody>
          <a:bodyPr>
            <a:normAutofit fontScale="92500" lnSpcReduction="20000"/>
          </a:bodyPr>
          <a:lstStyle/>
          <a:p>
            <a:pPr marL="342900" indent="-342900" algn="l">
              <a:buFont typeface="Arial" panose="020B0604020202020204" pitchFamily="34" charset="0"/>
              <a:buChar char="•"/>
            </a:pPr>
            <a:r>
              <a:rPr lang="en-GB" sz="2000" dirty="0">
                <a:latin typeface="Trebuchet MS" panose="020B0603020202020204" pitchFamily="34" charset="0"/>
              </a:rPr>
              <a:t>Is the walk (and workshop venue) physically accessible/ safe for everyone involved? Access is not just about physical things - am I considering emotional, social and intellectual access too? Are the ways I’m communicating before, during and after the event accessible? There are some great resources and info relating to some of this here:</a:t>
            </a:r>
          </a:p>
          <a:p>
            <a:pPr marL="539750" algn="l"/>
            <a:r>
              <a:rPr lang="en-GB" sz="2000" dirty="0">
                <a:hlinkClick r:id="rId2"/>
              </a:rPr>
              <a:t>https://weareunlimited.org.uk/creating-an-accessible-event/</a:t>
            </a:r>
            <a:endParaRPr lang="en-GB" sz="2000" dirty="0">
              <a:latin typeface="Trebuchet MS" panose="020B0603020202020204" pitchFamily="34" charset="0"/>
            </a:endParaRPr>
          </a:p>
          <a:p>
            <a:pPr marL="539750" algn="l"/>
            <a:r>
              <a:rPr lang="en-GB" sz="2000" dirty="0">
                <a:hlinkClick r:id="rId3"/>
              </a:rPr>
              <a:t>https://www.ramblers.org.uk/advice/walking-with-a-disability-or-health-issue.aspx</a:t>
            </a:r>
            <a:endParaRPr lang="en-GB" sz="2000" dirty="0"/>
          </a:p>
          <a:p>
            <a:pPr marL="539750" algn="l"/>
            <a:r>
              <a:rPr lang="en-GB" sz="2000" dirty="0">
                <a:hlinkClick r:id="rId4"/>
              </a:rPr>
              <a:t>http://www.walkswithwheelchairs.com/</a:t>
            </a:r>
            <a:endParaRPr lang="en-GB" sz="2000" dirty="0"/>
          </a:p>
          <a:p>
            <a:pPr marL="539750" algn="l"/>
            <a:r>
              <a:rPr lang="en-GB" sz="2000" dirty="0">
                <a:hlinkClick r:id="rId5"/>
              </a:rPr>
              <a:t>https://curiousarts.org.uk/training</a:t>
            </a:r>
            <a:endParaRPr lang="en-GB" sz="2000" dirty="0">
              <a:latin typeface="Trebuchet MS" panose="020B0603020202020204" pitchFamily="34" charset="0"/>
            </a:endParaRPr>
          </a:p>
          <a:p>
            <a:pPr marL="342900" indent="-342900" algn="l">
              <a:buFont typeface="Arial" panose="020B0604020202020204" pitchFamily="34" charset="0"/>
              <a:buChar char="•"/>
            </a:pPr>
            <a:r>
              <a:rPr lang="en-GB" sz="2000" dirty="0">
                <a:latin typeface="Trebuchet MS" panose="020B0603020202020204" pitchFamily="34" charset="0"/>
              </a:rPr>
              <a:t>If the walking element is problematic, are there other activities which could offer similar levels of structure, flexibility and gentle distraction in which to talk and listen? A Talk, Listen, Make “speed dating”- type situation can work well, as can a shared meal with people moving in between each of a series of mini courses</a:t>
            </a:r>
          </a:p>
          <a:p>
            <a:pPr marL="342900" indent="-342900" algn="l">
              <a:buFont typeface="Arial" panose="020B0604020202020204" pitchFamily="34" charset="0"/>
              <a:buChar char="•"/>
            </a:pPr>
            <a:r>
              <a:rPr lang="en-GB" sz="2000" dirty="0">
                <a:latin typeface="Trebuchet MS" panose="020B0603020202020204" pitchFamily="34" charset="0"/>
              </a:rPr>
              <a:t>Are the materials used eco-friendly / ethically produced or managed (recycled paper, pens made from recycled plastics, are they sold by a company I feel works ethically?) If I’m booking venues (for example pub or café) do I feel the business has practices that reflect the ethical principles of the group? Including a stop at a venue which sells alcohol in the walk / at the end, can pose ethical issues.</a:t>
            </a:r>
          </a:p>
          <a:p>
            <a:pPr marL="342900" indent="-342900" algn="l">
              <a:buFont typeface="Arial" panose="020B0604020202020204" pitchFamily="34" charset="0"/>
              <a:buChar char="•"/>
            </a:pPr>
            <a:r>
              <a:rPr lang="en-GB" sz="2000" dirty="0">
                <a:latin typeface="Trebuchet MS" panose="020B0603020202020204" pitchFamily="34" charset="0"/>
              </a:rPr>
              <a:t>Data protection in terms of contact details and images taken during the event. How will I communicate these, save any data (including images), credit images? </a:t>
            </a:r>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endParaRPr lang="en-GB" sz="2000" dirty="0"/>
          </a:p>
        </p:txBody>
      </p:sp>
    </p:spTree>
    <p:extLst>
      <p:ext uri="{BB962C8B-B14F-4D97-AF65-F5344CB8AC3E}">
        <p14:creationId xmlns:p14="http://schemas.microsoft.com/office/powerpoint/2010/main" val="136007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30" y="1227966"/>
            <a:ext cx="3720548" cy="52789301"/>
          </a:xfrm>
        </p:spPr>
        <p:txBody>
          <a:bodyPr>
            <a:normAutofit/>
          </a:bodyPr>
          <a:lstStyle/>
          <a:p>
            <a:br>
              <a:rPr lang="en-GB" dirty="0"/>
            </a:br>
            <a:br>
              <a:rPr lang="en-GB" dirty="0"/>
            </a:b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842" y="2611629"/>
            <a:ext cx="4237382" cy="2957317"/>
          </a:xfrm>
        </p:spPr>
      </p:pic>
      <p:sp>
        <p:nvSpPr>
          <p:cNvPr id="5" name="Rectangle 2"/>
          <p:cNvSpPr>
            <a:spLocks noChangeArrowheads="1"/>
          </p:cNvSpPr>
          <p:nvPr/>
        </p:nvSpPr>
        <p:spPr bwMode="auto">
          <a:xfrm>
            <a:off x="4810567" y="380820"/>
            <a:ext cx="7129642"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kumimoji="0" lang="en-GB" altLang="en-US" b="0" i="0" u="none" strike="noStrike" cap="none" normalizeH="0" baseline="0" dirty="0">
              <a:ln>
                <a:noFill/>
              </a:ln>
              <a:solidFill>
                <a:srgbClr val="222222"/>
              </a:solidFill>
              <a:effectLst/>
              <a:latin typeface="Trebuchet MS" panose="020B060302020202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The pace we travel whilst doing this walk, is dictated by how silly / serious we want the content of our discussions to be.</a:t>
            </a:r>
            <a:endParaRPr kumimoji="0" lang="en-GB" altLang="en-US" sz="2000" i="0" u="none" strike="noStrike" cap="none" normalizeH="0" baseline="0" dirty="0">
              <a:ln>
                <a:noFill/>
              </a:ln>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Extremes of : serious to the front, silly to the back </a:t>
            </a:r>
            <a:endParaRPr kumimoji="0" lang="en-GB" altLang="en-US" sz="2000" i="0" u="none" strike="noStrike" cap="none" normalizeH="0" baseline="0" dirty="0">
              <a:ln>
                <a:noFill/>
              </a:ln>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GB" altLang="en-US" sz="2000" dirty="0">
                <a:latin typeface="Trebuchet MS" panose="020B0603020202020204" pitchFamily="34" charset="0"/>
                <a:ea typeface="Calibri" panose="020F0502020204030204" pitchFamily="34" charset="0"/>
                <a:cs typeface="Times New Roman" panose="02020603050405020304" pitchFamily="18" charset="0"/>
              </a:rPr>
              <a:t>R</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eplacing the traditional </a:t>
            </a:r>
            <a:r>
              <a:rPr lang="en-GB" altLang="en-US" sz="2000" dirty="0">
                <a:latin typeface="Trebuchet MS" panose="020B0603020202020204" pitchFamily="34" charset="0"/>
                <a:ea typeface="Calibri" panose="020F0502020204030204" pitchFamily="34" charset="0"/>
                <a:cs typeface="Times New Roman" panose="02020603050405020304" pitchFamily="18" charset="0"/>
              </a:rPr>
              <a:t>group walking formation</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a:t>
            </a:r>
            <a:r>
              <a:rPr kumimoji="0" lang="en-GB" altLang="en-US" sz="2000" i="0" u="none" strike="noStrike" cap="none" normalizeH="0" dirty="0">
                <a:ln>
                  <a:noFill/>
                </a:ln>
                <a:effectLst/>
                <a:latin typeface="Trebuchet MS" panose="020B0603020202020204" pitchFamily="34" charset="0"/>
                <a:ea typeface="Calibri" panose="020F0502020204030204" pitchFamily="34" charset="0"/>
                <a:cs typeface="Times New Roman" panose="02020603050405020304" pitchFamily="18" charset="0"/>
              </a:rPr>
              <a:t> </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naturally-fast/ secretively-comparative/ desperately-trying-to-walk-off-stress</a:t>
            </a:r>
            <a:r>
              <a:rPr kumimoji="0" lang="en-GB" altLang="en-US" sz="2000" i="0" u="none" strike="noStrike" cap="none" normalizeH="0" dirty="0">
                <a:ln>
                  <a:noFill/>
                </a:ln>
                <a:effectLst/>
                <a:latin typeface="Trebuchet MS" panose="020B0603020202020204" pitchFamily="34" charset="0"/>
                <a:ea typeface="Calibri" panose="020F0502020204030204" pitchFamily="34" charset="0"/>
                <a:cs typeface="Times New Roman" panose="02020603050405020304" pitchFamily="18" charset="0"/>
              </a:rPr>
              <a:t> </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to</a:t>
            </a:r>
            <a:r>
              <a:rPr kumimoji="0" lang="en-GB" altLang="en-US" sz="2000" i="0" u="none" strike="noStrike" cap="none" normalizeH="0" dirty="0">
                <a:ln>
                  <a:noFill/>
                </a:ln>
                <a:effectLst/>
                <a:latin typeface="Trebuchet MS" panose="020B0603020202020204" pitchFamily="34" charset="0"/>
                <a:ea typeface="Calibri" panose="020F0502020204030204" pitchFamily="34" charset="0"/>
                <a:cs typeface="Times New Roman" panose="02020603050405020304" pitchFamily="18" charset="0"/>
              </a:rPr>
              <a:t> </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the</a:t>
            </a:r>
            <a:r>
              <a:rPr kumimoji="0" lang="en-GB" altLang="en-US" sz="2000" i="0" u="none" strike="noStrike" cap="none" normalizeH="0" dirty="0">
                <a:ln>
                  <a:noFill/>
                </a:ln>
                <a:effectLst/>
                <a:latin typeface="Trebuchet MS" panose="020B0603020202020204" pitchFamily="34" charset="0"/>
                <a:ea typeface="Calibri" panose="020F0502020204030204" pitchFamily="34" charset="0"/>
                <a:cs typeface="Times New Roman" panose="02020603050405020304" pitchFamily="18" charset="0"/>
              </a:rPr>
              <a:t> </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front &gt; naturally-slow,</a:t>
            </a:r>
            <a:r>
              <a:rPr kumimoji="0" lang="en-GB" altLang="en-US" sz="2000" i="0" u="none" strike="noStrike" cap="none" normalizeH="0" dirty="0">
                <a:ln>
                  <a:noFill/>
                </a:ln>
                <a:effectLst/>
                <a:latin typeface="Trebuchet MS" panose="020B0603020202020204" pitchFamily="34" charset="0"/>
                <a:ea typeface="Calibri" panose="020F0502020204030204" pitchFamily="34" charset="0"/>
                <a:cs typeface="Times New Roman" panose="02020603050405020304" pitchFamily="18" charset="0"/>
              </a:rPr>
              <a:t> struggling-to- keep-to-keep-up, </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people-gossiping,</a:t>
            </a:r>
            <a:r>
              <a:rPr kumimoji="0" lang="en-GB" altLang="en-US" sz="2000" i="0" u="none" strike="noStrike" cap="none" normalizeH="0" dirty="0">
                <a:ln>
                  <a:noFill/>
                </a:ln>
                <a:effectLst/>
                <a:latin typeface="Trebuchet MS" panose="020B0603020202020204" pitchFamily="34" charset="0"/>
                <a:ea typeface="Calibri" panose="020F0502020204030204" pitchFamily="34" charset="0"/>
                <a:cs typeface="Times New Roman" panose="02020603050405020304" pitchFamily="18" charset="0"/>
              </a:rPr>
              <a:t> </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to</a:t>
            </a:r>
            <a:r>
              <a:rPr kumimoji="0" lang="en-GB" altLang="en-US" sz="2000" i="0" u="none" strike="noStrike" cap="none" normalizeH="0" dirty="0">
                <a:ln>
                  <a:noFill/>
                </a:ln>
                <a:effectLst/>
                <a:latin typeface="Trebuchet MS" panose="020B0603020202020204" pitchFamily="34" charset="0"/>
                <a:ea typeface="Calibri" panose="020F0502020204030204" pitchFamily="34" charset="0"/>
                <a:cs typeface="Times New Roman" panose="02020603050405020304" pitchFamily="18" charset="0"/>
              </a:rPr>
              <a:t> </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the</a:t>
            </a:r>
            <a:r>
              <a:rPr kumimoji="0" lang="en-GB" altLang="en-US" sz="2000" i="0" u="none" strike="noStrike" cap="none" normalizeH="0" dirty="0">
                <a:ln>
                  <a:noFill/>
                </a:ln>
                <a:effectLst/>
                <a:latin typeface="Trebuchet MS" panose="020B0603020202020204" pitchFamily="34" charset="0"/>
                <a:ea typeface="Calibri" panose="020F0502020204030204" pitchFamily="34" charset="0"/>
                <a:cs typeface="Times New Roman" panose="02020603050405020304" pitchFamily="18" charset="0"/>
              </a:rPr>
              <a:t> </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back</a:t>
            </a:r>
            <a:r>
              <a:rPr lang="en-GB" altLang="en-US" sz="2000" dirty="0">
                <a:latin typeface="Trebuchet MS" panose="020B0603020202020204" pitchFamily="34" charset="0"/>
                <a:ea typeface="Calibri" panose="020F0502020204030204" pitchFamily="34" charset="0"/>
                <a:cs typeface="Times New Roman" panose="02020603050405020304" pitchFamily="18" charset="0"/>
              </a:rPr>
              <a:t>.</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i="0" u="none" strike="noStrike" cap="none" normalizeH="0" baseline="0" dirty="0">
              <a:ln>
                <a:noFill/>
              </a:ln>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Hopefully walkers will move in both directions. </a:t>
            </a:r>
            <a:r>
              <a:rPr lang="en-GB" altLang="en-US" sz="2000" dirty="0">
                <a:latin typeface="Trebuchet MS" panose="020B0603020202020204" pitchFamily="34" charset="0"/>
                <a:ea typeface="Calibri" panose="020F0502020204030204" pitchFamily="34" charset="0"/>
                <a:cs typeface="Times New Roman" panose="02020603050405020304" pitchFamily="18" charset="0"/>
              </a:rPr>
              <a:t>There is no</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 </a:t>
            </a:r>
            <a:r>
              <a:rPr lang="en-GB" altLang="en-US" sz="2000" dirty="0">
                <a:latin typeface="Trebuchet MS" panose="020B0603020202020204" pitchFamily="34" charset="0"/>
                <a:ea typeface="Calibri" panose="020F0502020204030204" pitchFamily="34" charset="0"/>
                <a:cs typeface="Times New Roman" panose="02020603050405020304" pitchFamily="18" charset="0"/>
              </a:rPr>
              <a:t>method for who moves where when. Be honest. Be safe. Be thoughtful. Be kind.</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000" dirty="0">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It’s always gratifying if, by the end, everyone is ambling along at the "back-</a:t>
            </a:r>
            <a:r>
              <a:rPr kumimoji="0" lang="en-GB" altLang="en-US" sz="2000" i="0" u="none" strike="noStrike" cap="none" normalizeH="0" baseline="0" dirty="0" err="1">
                <a:ln>
                  <a:noFill/>
                </a:ln>
                <a:effectLst/>
                <a:latin typeface="Trebuchet MS" panose="020B0603020202020204" pitchFamily="34" charset="0"/>
                <a:ea typeface="Calibri" panose="020F0502020204030204" pitchFamily="34" charset="0"/>
                <a:cs typeface="Times New Roman" panose="02020603050405020304" pitchFamily="18" charset="0"/>
              </a:rPr>
              <a:t>ish</a:t>
            </a:r>
            <a:r>
              <a:rPr kumimoji="0" lang="en-GB" altLang="en-US" sz="2000" i="0" u="none" strike="noStrike" cap="none" normalizeH="0" baseline="0" dirty="0">
                <a:ln>
                  <a:noFill/>
                </a:ln>
                <a:effectLst/>
                <a:latin typeface="Trebuchet MS" panose="020B0603020202020204" pitchFamily="34" charset="0"/>
                <a:ea typeface="Calibri" panose="020F0502020204030204" pitchFamily="34" charset="0"/>
                <a:cs typeface="Times New Roman" panose="02020603050405020304" pitchFamily="18" charset="0"/>
              </a:rPr>
              <a:t>" in relative silliness having walked off / talked through some burning seriousness,</a:t>
            </a:r>
            <a:r>
              <a:rPr kumimoji="0" lang="en-GB" altLang="en-US" sz="2000" i="0" u="none" strike="noStrike" cap="none" normalizeH="0" dirty="0">
                <a:ln>
                  <a:noFill/>
                </a:ln>
                <a:effectLst/>
                <a:latin typeface="Trebuchet MS" panose="020B0603020202020204" pitchFamily="34" charset="0"/>
                <a:ea typeface="Calibri" panose="020F0502020204030204" pitchFamily="34" charset="0"/>
                <a:cs typeface="Times New Roman" panose="02020603050405020304" pitchFamily="18" charset="0"/>
              </a:rPr>
              <a:t> but there should be no pressure for this to be the outcome</a:t>
            </a:r>
            <a:r>
              <a:rPr kumimoji="0" lang="en-GB" altLang="en-US" b="0" i="0" u="none" strike="noStrike" cap="none" normalizeH="0" dirty="0">
                <a:ln>
                  <a:noFill/>
                </a:ln>
                <a:solidFill>
                  <a:srgbClr val="222222"/>
                </a:solidFill>
                <a:effectLst/>
                <a:latin typeface="Trebuchet MS" panose="020B0603020202020204" pitchFamily="34" charset="0"/>
                <a:ea typeface="Calibri" panose="020F0502020204030204" pitchFamily="34" charset="0"/>
                <a:cs typeface="Times New Roman" panose="02020603050405020304" pitchFamily="18" charset="0"/>
              </a:rPr>
              <a:t>!</a:t>
            </a:r>
            <a:endParaRPr kumimoji="0" lang="en-GB" altLang="en-US" b="0" i="0" u="none" strike="noStrike" cap="none" normalizeH="0" baseline="0" dirty="0">
              <a:ln>
                <a:noFill/>
              </a:ln>
              <a:solidFill>
                <a:schemeClr val="tx1"/>
              </a:solidFill>
              <a:effectLst/>
              <a:latin typeface="Trebuchet MS" panose="020B0603020202020204" pitchFamily="34" charset="0"/>
            </a:endParaRPr>
          </a:p>
        </p:txBody>
      </p:sp>
      <p:sp>
        <p:nvSpPr>
          <p:cNvPr id="7" name="TextBox 6"/>
          <p:cNvSpPr txBox="1"/>
          <p:nvPr/>
        </p:nvSpPr>
        <p:spPr>
          <a:xfrm>
            <a:off x="255861" y="5646104"/>
            <a:ext cx="4329363" cy="1169551"/>
          </a:xfrm>
          <a:prstGeom prst="rect">
            <a:avLst/>
          </a:prstGeom>
          <a:noFill/>
        </p:spPr>
        <p:txBody>
          <a:bodyPr wrap="square" rtlCol="0">
            <a:spAutoFit/>
          </a:bodyPr>
          <a:lstStyle/>
          <a:p>
            <a:r>
              <a:rPr lang="en-GB" sz="1400" dirty="0">
                <a:latin typeface="Trebuchet MS" panose="020B0603020202020204" pitchFamily="34" charset="0"/>
              </a:rPr>
              <a:t>Image description: a photograph of four smiling humans (two adults, two children) crossing a small foot bridge, one carries huge, pink, origami boat.</a:t>
            </a:r>
          </a:p>
          <a:p>
            <a:r>
              <a:rPr lang="en-GB" sz="1400" dirty="0">
                <a:latin typeface="Trebuchet MS" panose="020B0603020202020204" pitchFamily="34" charset="0"/>
              </a:rPr>
              <a:t>Image credit Elaine Robertson, from “</a:t>
            </a:r>
            <a:r>
              <a:rPr lang="en-GB" sz="1400" dirty="0" err="1">
                <a:latin typeface="Trebuchet MS" panose="020B0603020202020204" pitchFamily="34" charset="0"/>
              </a:rPr>
              <a:t>Conny</a:t>
            </a:r>
            <a:r>
              <a:rPr lang="en-GB" sz="1400" dirty="0">
                <a:latin typeface="Trebuchet MS" panose="020B0603020202020204" pitchFamily="34" charset="0"/>
              </a:rPr>
              <a:t> Is Our Grand Tour” at </a:t>
            </a:r>
            <a:r>
              <a:rPr lang="en-GB" sz="1400" dirty="0" err="1">
                <a:latin typeface="Trebuchet MS" panose="020B0603020202020204" pitchFamily="34" charset="0"/>
              </a:rPr>
              <a:t>Conny</a:t>
            </a:r>
            <a:r>
              <a:rPr lang="en-GB" sz="1400" dirty="0">
                <a:latin typeface="Trebuchet MS" panose="020B0603020202020204" pitchFamily="34" charset="0"/>
              </a:rPr>
              <a:t> Art </a:t>
            </a:r>
            <a:r>
              <a:rPr lang="en-GB" sz="1400" dirty="0" err="1">
                <a:latin typeface="Trebuchet MS" panose="020B0603020202020204" pitchFamily="34" charset="0"/>
              </a:rPr>
              <a:t>Festiva,l</a:t>
            </a:r>
            <a:r>
              <a:rPr lang="en-GB" sz="1400" dirty="0">
                <a:latin typeface="Trebuchet MS" panose="020B0603020202020204" pitchFamily="34" charset="0"/>
              </a:rPr>
              <a:t> 2019</a:t>
            </a:r>
          </a:p>
        </p:txBody>
      </p:sp>
      <p:sp>
        <p:nvSpPr>
          <p:cNvPr id="3" name="TextBox 2"/>
          <p:cNvSpPr txBox="1"/>
          <p:nvPr/>
        </p:nvSpPr>
        <p:spPr>
          <a:xfrm>
            <a:off x="285735" y="196701"/>
            <a:ext cx="3472425" cy="2862322"/>
          </a:xfrm>
          <a:prstGeom prst="rect">
            <a:avLst/>
          </a:prstGeom>
          <a:noFill/>
        </p:spPr>
        <p:txBody>
          <a:bodyPr wrap="none" rtlCol="0">
            <a:spAutoFit/>
          </a:bodyPr>
          <a:lstStyle/>
          <a:p>
            <a:r>
              <a:rPr lang="en-GB" sz="3600" b="1" u="sng" dirty="0">
                <a:latin typeface="Trebuchet MS" panose="020B0603020202020204" pitchFamily="34" charset="0"/>
              </a:rPr>
              <a:t>Intro to basic </a:t>
            </a:r>
          </a:p>
          <a:p>
            <a:r>
              <a:rPr lang="en-GB" sz="3600" b="1" u="sng" dirty="0">
                <a:latin typeface="Trebuchet MS" panose="020B0603020202020204" pitchFamily="34" charset="0"/>
              </a:rPr>
              <a:t>principles of </a:t>
            </a:r>
          </a:p>
          <a:p>
            <a:r>
              <a:rPr lang="en-GB" sz="3600" b="1" u="sng" dirty="0">
                <a:latin typeface="Trebuchet MS" panose="020B0603020202020204" pitchFamily="34" charset="0"/>
              </a:rPr>
              <a:t>“Sliding Scales </a:t>
            </a:r>
          </a:p>
          <a:p>
            <a:r>
              <a:rPr lang="en-GB" sz="3600" b="1" u="sng" dirty="0">
                <a:latin typeface="Trebuchet MS" panose="020B0603020202020204" pitchFamily="34" charset="0"/>
              </a:rPr>
              <a:t>of Silliness”.</a:t>
            </a:r>
          </a:p>
          <a:p>
            <a:endParaRPr lang="en-GB" sz="3600" dirty="0"/>
          </a:p>
        </p:txBody>
      </p:sp>
    </p:spTree>
    <p:extLst>
      <p:ext uri="{BB962C8B-B14F-4D97-AF65-F5344CB8AC3E}">
        <p14:creationId xmlns:p14="http://schemas.microsoft.com/office/powerpoint/2010/main" val="327133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78715"/>
          </a:xfrm>
        </p:spPr>
        <p:txBody>
          <a:bodyPr>
            <a:noAutofit/>
          </a:bodyPr>
          <a:lstStyle/>
          <a:p>
            <a:r>
              <a:rPr lang="en-GB" sz="3600" b="1" u="sng" dirty="0">
                <a:latin typeface="Trebuchet MS" panose="020B0603020202020204" pitchFamily="34" charset="0"/>
              </a:rPr>
              <a:t>Ideas for thinking about what “challenges”, “practice”, “serious” and “silly” mean to us</a:t>
            </a:r>
            <a:endParaRPr lang="en-GB" sz="3600" b="1" u="sng" dirty="0"/>
          </a:p>
        </p:txBody>
      </p:sp>
      <p:sp>
        <p:nvSpPr>
          <p:cNvPr id="3" name="Subtitle 2"/>
          <p:cNvSpPr>
            <a:spLocks noGrp="1"/>
          </p:cNvSpPr>
          <p:nvPr>
            <p:ph type="subTitle" idx="1"/>
          </p:nvPr>
        </p:nvSpPr>
        <p:spPr>
          <a:xfrm>
            <a:off x="265043" y="2173357"/>
            <a:ext cx="11330609" cy="4002156"/>
          </a:xfrm>
        </p:spPr>
        <p:txBody>
          <a:bodyPr>
            <a:noAutofit/>
          </a:bodyPr>
          <a:lstStyle/>
          <a:p>
            <a:pPr algn="l"/>
            <a:r>
              <a:rPr lang="en-GB" sz="2000" dirty="0">
                <a:latin typeface="Trebuchet MS" panose="020B0603020202020204" pitchFamily="34" charset="0"/>
              </a:rPr>
              <a:t>This can be done in a huge number of ways. For me it’s important to ensure that everyone involved has an opportunity to think about their own definition of each of these 4 words. You’ll know the kind of stuff which suits you/ the group best. Below are a few suggestions.</a:t>
            </a:r>
          </a:p>
          <a:p>
            <a:pPr marL="342900" indent="-342900" algn="l">
              <a:buFont typeface="Arial" panose="020B0604020202020204" pitchFamily="34" charset="0"/>
              <a:buChar char="•"/>
            </a:pPr>
            <a:r>
              <a:rPr lang="en-GB" sz="2000" dirty="0">
                <a:latin typeface="Trebuchet MS" panose="020B0603020202020204" pitchFamily="34" charset="0"/>
              </a:rPr>
              <a:t>Ask the group to sit with their eyes closed and think about what each word means to them. Give a specific amount of time and then ask everyone to open their eyes together or ask people to open their eyes individually when they feel they have finished.</a:t>
            </a:r>
          </a:p>
          <a:p>
            <a:pPr marL="342900" indent="-342900" algn="l">
              <a:buFont typeface="Arial" panose="020B0604020202020204" pitchFamily="34" charset="0"/>
              <a:buChar char="•"/>
            </a:pPr>
            <a:r>
              <a:rPr lang="en-GB" sz="2000" dirty="0">
                <a:latin typeface="Trebuchet MS" panose="020B0603020202020204" pitchFamily="34" charset="0"/>
              </a:rPr>
              <a:t>Split the group into smaller groups and ask them to discuss what each term means to them.</a:t>
            </a:r>
          </a:p>
          <a:p>
            <a:pPr marL="342900" indent="-342900" algn="l">
              <a:buFont typeface="Arial" panose="020B0604020202020204" pitchFamily="34" charset="0"/>
              <a:buChar char="•"/>
            </a:pPr>
            <a:r>
              <a:rPr lang="en-GB" sz="2000" dirty="0">
                <a:latin typeface="Trebuchet MS" panose="020B0603020202020204" pitchFamily="34" charset="0"/>
              </a:rPr>
              <a:t>Give everyone drawing materials and ask them to draw a small images of / cartoon about/ response to each of the four words.</a:t>
            </a:r>
          </a:p>
          <a:p>
            <a:pPr marL="342900" indent="-342900" algn="l">
              <a:buFont typeface="Arial" panose="020B0604020202020204" pitchFamily="34" charset="0"/>
              <a:buChar char="•"/>
            </a:pPr>
            <a:r>
              <a:rPr lang="en-GB" sz="2000" dirty="0">
                <a:latin typeface="Trebuchet MS" panose="020B0603020202020204" pitchFamily="34" charset="0"/>
              </a:rPr>
              <a:t>Divide the group into pairs and ask them to tell one another a story or anecdote which reflects their understanding of one or several of the words (with this it would also be important to offer a short time to think about individual definitions of any words not featured in the story!).</a:t>
            </a:r>
          </a:p>
        </p:txBody>
      </p:sp>
    </p:spTree>
    <p:extLst>
      <p:ext uri="{BB962C8B-B14F-4D97-AF65-F5344CB8AC3E}">
        <p14:creationId xmlns:p14="http://schemas.microsoft.com/office/powerpoint/2010/main" val="366936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9268" y="221214"/>
            <a:ext cx="12470294" cy="8787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u="sng" dirty="0">
                <a:latin typeface="Trebuchet MS" panose="020B0603020202020204" pitchFamily="34" charset="0"/>
              </a:rPr>
              <a:t>Definitions </a:t>
            </a:r>
          </a:p>
          <a:p>
            <a:pPr algn="ctr"/>
            <a:r>
              <a:rPr lang="en-GB" sz="3600" b="1" u="sng" dirty="0">
                <a:latin typeface="Trebuchet MS" panose="020B0603020202020204" pitchFamily="34" charset="0"/>
              </a:rPr>
              <a:t>“challenges”, “practice”, “serious” , “silly”</a:t>
            </a:r>
            <a:endParaRPr lang="en-GB" sz="3600" b="1" u="sng" dirty="0"/>
          </a:p>
        </p:txBody>
      </p:sp>
      <p:sp>
        <p:nvSpPr>
          <p:cNvPr id="3" name="Subtitle 2"/>
          <p:cNvSpPr txBox="1">
            <a:spLocks/>
          </p:cNvSpPr>
          <p:nvPr/>
        </p:nvSpPr>
        <p:spPr>
          <a:xfrm>
            <a:off x="344556" y="2425148"/>
            <a:ext cx="11330609" cy="400215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r>
              <a:rPr lang="en-GB" sz="2000" dirty="0">
                <a:latin typeface="Trebuchet MS" panose="020B0603020202020204" pitchFamily="34" charset="0"/>
              </a:rPr>
              <a:t>Challenges: “Issues, problems”, “Barriers I face, situations stopping me from doing the work I need to do”, “Complications, I suppose, these can be financial, structural, to do with wellbeing, the support I can access and people. People find people challenging!”</a:t>
            </a:r>
          </a:p>
          <a:p>
            <a:pPr marL="342900" indent="-342900"/>
            <a:r>
              <a:rPr lang="en-GB" sz="2000" dirty="0">
                <a:latin typeface="Trebuchet MS" panose="020B0603020202020204" pitchFamily="34" charset="0"/>
              </a:rPr>
              <a:t>Practice: “The way I make work”, “Processes”, “Communication, collaboration, solitarily and hope”, “Objects and the way they are made. The thinking that goes into them and the technical skill”, “doing art”</a:t>
            </a:r>
          </a:p>
          <a:p>
            <a:pPr marL="342900" indent="-342900"/>
            <a:r>
              <a:rPr lang="en-GB" sz="2000" dirty="0">
                <a:latin typeface="Trebuchet MS" panose="020B0603020202020204" pitchFamily="34" charset="0"/>
              </a:rPr>
              <a:t>Serious: “weighty”, “Consequences that effect the substance of people's lives: health, ability to work, relationships, having a roof over ones head and food to eat”, “Things which could stop a project from working. A complete breakdown of communications, ill health (physical or mental) could stop someone from working” “artist loosing something which allows them to carry out their practice, for example a vehicle, a house , a studio” “Life changing”</a:t>
            </a:r>
          </a:p>
          <a:p>
            <a:pPr marL="342900" indent="-342900"/>
            <a:r>
              <a:rPr lang="en-GB" sz="2000" dirty="0">
                <a:latin typeface="Trebuchet MS" panose="020B0603020202020204" pitchFamily="34" charset="0"/>
              </a:rPr>
              <a:t>Silly: “My dog comes to the studio with me and keeps sitting on my laptop”, “a problem that is </a:t>
            </a:r>
            <a:r>
              <a:rPr lang="en-GB" sz="2000" dirty="0" err="1">
                <a:latin typeface="Trebuchet MS" panose="020B0603020202020204" pitchFamily="34" charset="0"/>
              </a:rPr>
              <a:t>kinda</a:t>
            </a:r>
            <a:r>
              <a:rPr lang="en-GB" sz="2000" dirty="0">
                <a:latin typeface="Trebuchet MS" panose="020B0603020202020204" pitchFamily="34" charset="0"/>
              </a:rPr>
              <a:t> anecdotal- someone else might find it funny!”, “Irritating rather than devastating”, “weird stuff”, “something it would be good to sort out, but in no way vital”</a:t>
            </a:r>
          </a:p>
        </p:txBody>
      </p:sp>
      <p:sp>
        <p:nvSpPr>
          <p:cNvPr id="4" name="TextBox 3"/>
          <p:cNvSpPr txBox="1"/>
          <p:nvPr/>
        </p:nvSpPr>
        <p:spPr>
          <a:xfrm>
            <a:off x="874643" y="1408595"/>
            <a:ext cx="10031896" cy="707886"/>
          </a:xfrm>
          <a:prstGeom prst="rect">
            <a:avLst/>
          </a:prstGeom>
          <a:noFill/>
        </p:spPr>
        <p:txBody>
          <a:bodyPr wrap="square" rtlCol="0">
            <a:spAutoFit/>
          </a:bodyPr>
          <a:lstStyle/>
          <a:p>
            <a:pPr algn="ctr"/>
            <a:r>
              <a:rPr lang="en-GB" sz="2000" dirty="0">
                <a:latin typeface="Trebuchet MS" panose="020B0603020202020204" pitchFamily="34" charset="0"/>
              </a:rPr>
              <a:t>Below is stuff people have said in previous workshops. These are intended purely as examples/ prompts. I don’t feel there are any right / wrong answers / suggestions</a:t>
            </a:r>
            <a:endParaRPr lang="en-GB" sz="2000" dirty="0"/>
          </a:p>
        </p:txBody>
      </p:sp>
    </p:spTree>
    <p:extLst>
      <p:ext uri="{BB962C8B-B14F-4D97-AF65-F5344CB8AC3E}">
        <p14:creationId xmlns:p14="http://schemas.microsoft.com/office/powerpoint/2010/main" val="840541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33214</TotalTime>
  <Words>2586</Words>
  <Application>Microsoft Office PowerPoint</Application>
  <PresentationFormat>Widescreen</PresentationFormat>
  <Paragraphs>143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Trebuchet MS</vt:lpstr>
      <vt:lpstr>Office Theme</vt:lpstr>
      <vt:lpstr> Walking, Talking and Listening  Ideas and methodologies for walking, talking and listening in general and “Sliding Scales of Silliness” events / workshops specifically, gathered and developed by Lady Kitt  </vt:lpstr>
      <vt:lpstr>PowerPoint Presentation</vt:lpstr>
      <vt:lpstr>Walk.Talk.Listen. Discussing challenges (whatever that might mean) within practice (whatever that might mean) whilst walking </vt:lpstr>
      <vt:lpstr>Practical planning stuff I find useful</vt:lpstr>
      <vt:lpstr>Emotional planning stuff I find useful</vt:lpstr>
      <vt:lpstr>Accessibility, environmental impact and ethical issues- things I like to consider </vt:lpstr>
      <vt:lpstr>  </vt:lpstr>
      <vt:lpstr>Ideas for thinking about what “challenges”, “practice”, “serious” and “silly” mean to us</vt:lpstr>
      <vt:lpstr>PowerPoint Presentation</vt:lpstr>
      <vt:lpstr>Intro to principles and benefits of  Walk. Talk. Listen.</vt:lpstr>
      <vt:lpstr>PowerPoint Presentation</vt:lpstr>
      <vt:lpstr>Walking tips </vt:lpstr>
      <vt:lpstr>Leave time (for people to speak, for people to finish speaking, for people to think before they speak).  Listen to understand, not just to formulate your own response.  Ask open questions. Open to more than “yes”/”no” answers.   Paraphrase to make sure you’ve understood.  Make eye contact (see Talking Tips).  Be prepared to be vulnerable, be aware that people may have strong reactions.   Aim to listen more than you talk. Be kind. Say thank you.</vt:lpstr>
      <vt:lpstr>Before you set off</vt:lpstr>
      <vt:lpstr>This can be individual or collective    I like to think of it as mapping the process and recording:  Useful advice offered/ resource(s) suggested  A memorable /breakthrough moment  I like to remind a group that the purpose of the reflective drawing is to record information and feelings that were important to you, in a way which will help you to remember them. It’s not about making something that looks “good” or “impressive”.   </vt:lpstr>
      <vt:lpstr>After the session</vt:lpstr>
      <vt:lpstr>Links that might be useful: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and talking</dc:title>
  <dc:creator>Lady Kitt</dc:creator>
  <cp:lastModifiedBy>Lady Kitt</cp:lastModifiedBy>
  <cp:revision>79</cp:revision>
  <dcterms:created xsi:type="dcterms:W3CDTF">2019-12-07T14:28:59Z</dcterms:created>
  <dcterms:modified xsi:type="dcterms:W3CDTF">2020-05-18T20:36:54Z</dcterms:modified>
</cp:coreProperties>
</file>